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73" r:id="rId2"/>
    <p:sldId id="274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7" r:id="rId14"/>
    <p:sldId id="288" r:id="rId15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7"/>
      <p:bold r:id="rId18"/>
    </p:embeddedFont>
    <p:embeddedFont>
      <p:font typeface="Arial" panose="020B0604020202020204" pitchFamily="34" charset="0"/>
      <p:regular r:id="rId19"/>
    </p:embeddedFont>
    <p:embeddedFont>
      <p:font typeface="宋体" panose="02010600030101010101" pitchFamily="2" charset="-122"/>
      <p:regular r:id="rId20"/>
    </p:embeddedFont>
    <p:embeddedFont>
      <p:font typeface="Sigmar One" panose="020B0604020202020204" charset="0"/>
      <p:regular r:id="rId21"/>
    </p:embeddedFont>
    <p:embeddedFont>
      <p:font typeface="Sansita Bold" panose="020B0604020202020204" charset="0"/>
      <p:regular r:id="rId22"/>
    </p:embeddedFont>
    <p:embeddedFont>
      <p:font typeface="Sriracha" panose="00000500000000000000" pitchFamily="2" charset="-34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600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9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9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9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80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8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8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0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8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8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8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10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2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8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88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29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9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0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Freeform 2"/>
          <p:cNvSpPr/>
          <p:nvPr/>
        </p:nvSpPr>
        <p:spPr>
          <a:xfrm>
            <a:off x="7848600" y="0"/>
            <a:ext cx="2191286" cy="1898614"/>
          </a:xfrm>
          <a:custGeom>
            <a:avLst/>
            <a:gdLst/>
            <a:ahLst/>
            <a:cxnLst/>
            <a:rect l="l" t="t" r="r" b="b"/>
            <a:pathLst>
              <a:path w="2191286" h="1898614">
                <a:moveTo>
                  <a:pt x="0" y="0"/>
                </a:moveTo>
                <a:lnTo>
                  <a:pt x="2191286" y="0"/>
                </a:lnTo>
                <a:lnTo>
                  <a:pt x="2191286" y="1898613"/>
                </a:lnTo>
                <a:lnTo>
                  <a:pt x="0" y="189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3" t="-1253" r="-734578" b="-23131"/>
            </a:stretch>
          </a:blipFill>
        </p:spPr>
      </p:sp>
      <p:sp>
        <p:nvSpPr>
          <p:cNvPr id="1048622" name="TextBox 6"/>
          <p:cNvSpPr txBox="1"/>
          <p:nvPr/>
        </p:nvSpPr>
        <p:spPr>
          <a:xfrm>
            <a:off x="4382570" y="1896097"/>
            <a:ext cx="9447729" cy="167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TRÀ VINH </a:t>
            </a:r>
          </a:p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KỸ THUẬT &amp; CÔNG NGHỆ</a:t>
            </a:r>
          </a:p>
        </p:txBody>
      </p:sp>
      <p:sp>
        <p:nvSpPr>
          <p:cNvPr id="1048623" name="TextBox 7"/>
          <p:cNvSpPr txBox="1"/>
          <p:nvPr/>
        </p:nvSpPr>
        <p:spPr>
          <a:xfrm>
            <a:off x="0" y="4221814"/>
            <a:ext cx="182880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ĐỒ ÁN CƠ SỞ NGÀNH</a:t>
            </a:r>
          </a:p>
        </p:txBody>
      </p:sp>
      <p:sp>
        <p:nvSpPr>
          <p:cNvPr id="1048624" name="TextBox 8"/>
          <p:cNvSpPr txBox="1"/>
          <p:nvPr/>
        </p:nvSpPr>
        <p:spPr>
          <a:xfrm>
            <a:off x="2743200" y="7881491"/>
            <a:ext cx="544829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Giáo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viên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hướng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dẫn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: </a:t>
            </a:r>
            <a:endParaRPr lang="en-US" sz="3000" dirty="0" smtClean="0">
              <a:solidFill>
                <a:srgbClr val="333333"/>
              </a:solidFill>
              <a:latin typeface="Sriracha" panose="020B0604020202020204" charset="-34"/>
              <a:cs typeface="Sriracha" panose="020B0604020202020204" charset="-34"/>
            </a:endParaRPr>
          </a:p>
          <a:p>
            <a:pPr>
              <a:lnSpc>
                <a:spcPts val="4200"/>
              </a:lnSpc>
            </a:pP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	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ThS.Phan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Thị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Phương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Nam</a:t>
            </a:r>
            <a:endParaRPr lang="en-US" sz="3000" dirty="0">
              <a:solidFill>
                <a:srgbClr val="333333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sp>
        <p:nvSpPr>
          <p:cNvPr id="1048625" name="TextBox 9"/>
          <p:cNvSpPr txBox="1"/>
          <p:nvPr/>
        </p:nvSpPr>
        <p:spPr>
          <a:xfrm>
            <a:off x="-37564" y="5040103"/>
            <a:ext cx="18287999" cy="177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smtClean="0">
                <a:solidFill>
                  <a:srgbClr val="DF4D17"/>
                </a:solidFill>
                <a:latin typeface="Bahnschrift Condensed" panose="020B0502040204020203" pitchFamily="34" charset="0"/>
              </a:rPr>
              <a:t>THIẾT KẾ VÀ CÀI ĐẶT SỞ DỮ LIỆU GIỚI THIỆU CÁC ĐẶC SẢN CỦA TỈNH TRÀ VINH </a:t>
            </a:r>
          </a:p>
          <a:p>
            <a:pPr algn="ctr">
              <a:lnSpc>
                <a:spcPts val="7279"/>
              </a:lnSpc>
            </a:pPr>
            <a:r>
              <a:rPr lang="en-US" sz="5199" b="1" dirty="0" smtClean="0">
                <a:solidFill>
                  <a:srgbClr val="DF4D17"/>
                </a:solidFill>
                <a:latin typeface="Bahnschrift Condensed" panose="020B0502040204020203" pitchFamily="34" charset="0"/>
              </a:rPr>
              <a:t>BẰNG NOSQL</a:t>
            </a:r>
            <a:endParaRPr lang="en-US" sz="5199" b="1" dirty="0">
              <a:solidFill>
                <a:srgbClr val="DF4D17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3200" y="7881491"/>
            <a:ext cx="7239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Sinh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viên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thực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hiện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: </a:t>
            </a:r>
            <a:endParaRPr lang="en-US" sz="3000" dirty="0" smtClean="0">
              <a:solidFill>
                <a:srgbClr val="333333"/>
              </a:solidFill>
              <a:latin typeface="Sriracha" panose="020B0604020202020204" charset="-34"/>
              <a:cs typeface="Sriracha" panose="020B0604020202020204" charset="-34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	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Nguyễn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Mai Duy 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Khoa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endParaRPr lang="en-US" sz="3000" dirty="0">
              <a:solidFill>
                <a:srgbClr val="333333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15" name="Group 14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417066" y="153918"/>
                <a:ext cx="17857286" cy="1413849"/>
                <a:chOff x="417066" y="153918"/>
                <a:chExt cx="17857286" cy="1413849"/>
              </a:xfrm>
            </p:grpSpPr>
            <p:grpSp>
              <p:nvGrpSpPr>
                <p:cNvPr id="21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24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28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29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25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26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27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22" name="TextBox 9"/>
                <p:cNvSpPr txBox="1"/>
                <p:nvPr/>
              </p:nvSpPr>
              <p:spPr>
                <a:xfrm>
                  <a:off x="417066" y="718558"/>
                  <a:ext cx="1528316" cy="6986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3</a:t>
                  </a:r>
                </a:p>
              </p:txBody>
            </p:sp>
            <p:sp>
              <p:nvSpPr>
                <p:cNvPr id="23" name="TextBox 10"/>
                <p:cNvSpPr txBox="1"/>
                <p:nvPr/>
              </p:nvSpPr>
              <p:spPr>
                <a:xfrm>
                  <a:off x="2571704" y="153918"/>
                  <a:ext cx="15702648" cy="141384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KẾT QUẢ ĐẠT ĐƯỢC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16" name="Group 15"/>
            <p:cNvGrpSpPr/>
            <p:nvPr/>
          </p:nvGrpSpPr>
          <p:grpSpPr>
            <a:xfrm>
              <a:off x="2009667" y="1647533"/>
              <a:ext cx="8505933" cy="1237644"/>
              <a:chOff x="2148802" y="1506037"/>
              <a:chExt cx="8505933" cy="1237644"/>
            </a:xfrm>
          </p:grpSpPr>
          <p:sp>
            <p:nvSpPr>
              <p:cNvPr id="17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8" name="TextBox 8"/>
              <p:cNvSpPr txBox="1"/>
              <p:nvPr/>
            </p:nvSpPr>
            <p:spPr>
              <a:xfrm>
                <a:off x="2258629" y="1765786"/>
                <a:ext cx="83961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Xây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dựng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các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câu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truy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vấn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73956"/>
            <a:ext cx="10261896" cy="6212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2885177"/>
            <a:ext cx="6477000" cy="670412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2"/>
          <p:cNvGrpSpPr/>
          <p:nvPr/>
        </p:nvGrpSpPr>
        <p:grpSpPr>
          <a:xfrm>
            <a:off x="2320334" y="2421740"/>
            <a:ext cx="13411980" cy="4800579"/>
            <a:chOff x="0" y="0"/>
            <a:chExt cx="3532373" cy="1264350"/>
          </a:xfrm>
        </p:grpSpPr>
        <p:sp>
          <p:nvSpPr>
            <p:cNvPr id="1048811" name="Freeform 3"/>
            <p:cNvSpPr/>
            <p:nvPr/>
          </p:nvSpPr>
          <p:spPr>
            <a:xfrm>
              <a:off x="0" y="0"/>
              <a:ext cx="3532374" cy="1264350"/>
            </a:xfrm>
            <a:custGeom>
              <a:avLst/>
              <a:gdLst/>
              <a:ahLst/>
              <a:cxnLst/>
              <a:rect l="l" t="t" r="r" b="b"/>
              <a:pathLst>
                <a:path w="3532374" h="1264350">
                  <a:moveTo>
                    <a:pt x="0" y="0"/>
                  </a:moveTo>
                  <a:lnTo>
                    <a:pt x="3532374" y="0"/>
                  </a:lnTo>
                  <a:lnTo>
                    <a:pt x="3532374" y="1264350"/>
                  </a:lnTo>
                  <a:lnTo>
                    <a:pt x="0" y="12643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812" name="TextBox 4"/>
            <p:cNvSpPr txBox="1"/>
            <p:nvPr/>
          </p:nvSpPr>
          <p:spPr>
            <a:xfrm>
              <a:off x="0" y="-38100"/>
              <a:ext cx="3532373" cy="130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13" name="Freeform 5"/>
          <p:cNvSpPr/>
          <p:nvPr/>
        </p:nvSpPr>
        <p:spPr>
          <a:xfrm>
            <a:off x="589363" y="364340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14" name="Freeform 6"/>
          <p:cNvSpPr/>
          <p:nvPr/>
        </p:nvSpPr>
        <p:spPr>
          <a:xfrm>
            <a:off x="13894760" y="6201674"/>
            <a:ext cx="3675108" cy="3675108"/>
          </a:xfrm>
          <a:custGeom>
            <a:avLst/>
            <a:gdLst/>
            <a:ahLst/>
            <a:cxnLst/>
            <a:rect l="l" t="t" r="r" b="b"/>
            <a:pathLst>
              <a:path w="3675108" h="3675108">
                <a:moveTo>
                  <a:pt x="0" y="0"/>
                </a:moveTo>
                <a:lnTo>
                  <a:pt x="3675108" y="0"/>
                </a:lnTo>
                <a:lnTo>
                  <a:pt x="3675108" y="3675109"/>
                </a:lnTo>
                <a:lnTo>
                  <a:pt x="0" y="367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15" name="TextBox 7"/>
          <p:cNvSpPr txBox="1"/>
          <p:nvPr/>
        </p:nvSpPr>
        <p:spPr>
          <a:xfrm>
            <a:off x="4097655" y="3953032"/>
            <a:ext cx="10092690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B0270"/>
                </a:solidFill>
                <a:latin typeface="Sriracha" panose="020B0604020202020204" charset="-34"/>
                <a:cs typeface="Sriracha" panose="020B0604020202020204" charset="-34"/>
              </a:rPr>
              <a:t>DEMO SẢN PHẨM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61552" y="3112661"/>
            <a:ext cx="15647034" cy="6755237"/>
            <a:chOff x="7808183" y="2854888"/>
            <a:chExt cx="15647034" cy="6755237"/>
          </a:xfrm>
        </p:grpSpPr>
        <p:grpSp>
          <p:nvGrpSpPr>
            <p:cNvPr id="115" name="Group 46"/>
            <p:cNvGrpSpPr/>
            <p:nvPr/>
          </p:nvGrpSpPr>
          <p:grpSpPr>
            <a:xfrm>
              <a:off x="7847403" y="2854888"/>
              <a:ext cx="13748828" cy="6755237"/>
              <a:chOff x="7847403" y="2854888"/>
              <a:chExt cx="13748828" cy="6755237"/>
            </a:xfrm>
          </p:grpSpPr>
          <p:grpSp>
            <p:nvGrpSpPr>
              <p:cNvPr id="116" name="Group 23"/>
              <p:cNvGrpSpPr/>
              <p:nvPr/>
            </p:nvGrpSpPr>
            <p:grpSpPr>
              <a:xfrm>
                <a:off x="11272884" y="2854888"/>
                <a:ext cx="45719" cy="6755237"/>
                <a:chOff x="0" y="-38100"/>
                <a:chExt cx="12543" cy="2074735"/>
              </a:xfrm>
            </p:grpSpPr>
            <p:sp>
              <p:nvSpPr>
                <p:cNvPr id="1048830" name="Freeform 24"/>
                <p:cNvSpPr/>
                <p:nvPr/>
              </p:nvSpPr>
              <p:spPr>
                <a:xfrm>
                  <a:off x="0" y="0"/>
                  <a:ext cx="12543" cy="2036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1384303">
                      <a:moveTo>
                        <a:pt x="0" y="0"/>
                      </a:moveTo>
                      <a:lnTo>
                        <a:pt x="12543" y="0"/>
                      </a:lnTo>
                      <a:lnTo>
                        <a:pt x="12543" y="1384303"/>
                      </a:lnTo>
                      <a:lnTo>
                        <a:pt x="0" y="1384303"/>
                      </a:lnTo>
                      <a:close/>
                    </a:path>
                  </a:pathLst>
                </a:custGeom>
                <a:solidFill>
                  <a:srgbClr val="0B0270"/>
                </a:solidFill>
              </p:spPr>
            </p:sp>
            <p:sp>
              <p:nvSpPr>
                <p:cNvPr id="1048831" name="TextBox 25"/>
                <p:cNvSpPr txBox="1"/>
                <p:nvPr/>
              </p:nvSpPr>
              <p:spPr>
                <a:xfrm>
                  <a:off x="0" y="-38100"/>
                  <a:ext cx="12543" cy="142240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grpSp>
            <p:nvGrpSpPr>
              <p:cNvPr id="117" name="Group 26"/>
              <p:cNvGrpSpPr/>
              <p:nvPr/>
            </p:nvGrpSpPr>
            <p:grpSpPr>
              <a:xfrm rot="-5400000">
                <a:off x="13633609" y="-64953"/>
                <a:ext cx="2176416" cy="13748828"/>
                <a:chOff x="-560660" y="-38100"/>
                <a:chExt cx="573203" cy="3621090"/>
              </a:xfrm>
            </p:grpSpPr>
            <p:sp>
              <p:nvSpPr>
                <p:cNvPr id="1048832" name="Freeform 27"/>
                <p:cNvSpPr/>
                <p:nvPr/>
              </p:nvSpPr>
              <p:spPr>
                <a:xfrm>
                  <a:off x="0" y="0"/>
                  <a:ext cx="12543" cy="253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2539408">
                      <a:moveTo>
                        <a:pt x="0" y="0"/>
                      </a:moveTo>
                      <a:lnTo>
                        <a:pt x="12543" y="0"/>
                      </a:lnTo>
                      <a:lnTo>
                        <a:pt x="12543" y="2539408"/>
                      </a:lnTo>
                      <a:lnTo>
                        <a:pt x="0" y="2539408"/>
                      </a:lnTo>
                      <a:close/>
                    </a:path>
                  </a:pathLst>
                </a:custGeom>
                <a:solidFill>
                  <a:srgbClr val="0B0270"/>
                </a:solidFill>
              </p:spPr>
            </p:sp>
            <p:sp>
              <p:nvSpPr>
                <p:cNvPr id="1048833" name="TextBox 28"/>
                <p:cNvSpPr txBox="1"/>
                <p:nvPr/>
              </p:nvSpPr>
              <p:spPr>
                <a:xfrm>
                  <a:off x="0" y="-38100"/>
                  <a:ext cx="12041" cy="3580952"/>
                </a:xfrm>
                <a:prstGeom prst="rect">
                  <a:avLst/>
                </a:prstGeom>
                <a:solidFill>
                  <a:schemeClr val="tx2"/>
                </a:solidFill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42" name="TextBox 28"/>
                <p:cNvSpPr txBox="1"/>
                <p:nvPr/>
              </p:nvSpPr>
              <p:spPr>
                <a:xfrm>
                  <a:off x="-560660" y="1147"/>
                  <a:ext cx="12041" cy="3581843"/>
                </a:xfrm>
                <a:prstGeom prst="rect">
                  <a:avLst/>
                </a:prstGeom>
                <a:solidFill>
                  <a:schemeClr val="tx2"/>
                </a:solidFill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1048834" name="Freeform 29"/>
            <p:cNvSpPr/>
            <p:nvPr/>
          </p:nvSpPr>
          <p:spPr>
            <a:xfrm>
              <a:off x="11399105" y="2978939"/>
              <a:ext cx="581071" cy="545480"/>
            </a:xfrm>
            <a:custGeom>
              <a:avLst/>
              <a:gdLst/>
              <a:ahLst/>
              <a:cxnLst/>
              <a:rect l="l" t="t" r="r" b="b"/>
              <a:pathLst>
                <a:path w="581071" h="545480">
                  <a:moveTo>
                    <a:pt x="0" y="0"/>
                  </a:moveTo>
                  <a:lnTo>
                    <a:pt x="581071" y="0"/>
                  </a:lnTo>
                  <a:lnTo>
                    <a:pt x="581071" y="545481"/>
                  </a:lnTo>
                  <a:lnTo>
                    <a:pt x="0" y="545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835" name="Freeform 30"/>
            <p:cNvSpPr/>
            <p:nvPr/>
          </p:nvSpPr>
          <p:spPr>
            <a:xfrm>
              <a:off x="11401982" y="3665107"/>
              <a:ext cx="581071" cy="545480"/>
            </a:xfrm>
            <a:custGeom>
              <a:avLst/>
              <a:gdLst/>
              <a:ahLst/>
              <a:cxnLst/>
              <a:rect l="l" t="t" r="r" b="b"/>
              <a:pathLst>
                <a:path w="581071" h="545480">
                  <a:moveTo>
                    <a:pt x="0" y="0"/>
                  </a:moveTo>
                  <a:lnTo>
                    <a:pt x="581071" y="0"/>
                  </a:lnTo>
                  <a:lnTo>
                    <a:pt x="581071" y="545480"/>
                  </a:lnTo>
                  <a:lnTo>
                    <a:pt x="0" y="54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836" name="Freeform 31"/>
            <p:cNvSpPr/>
            <p:nvPr/>
          </p:nvSpPr>
          <p:spPr>
            <a:xfrm>
              <a:off x="11399105" y="4369420"/>
              <a:ext cx="581071" cy="545480"/>
            </a:xfrm>
            <a:custGeom>
              <a:avLst/>
              <a:gdLst/>
              <a:ahLst/>
              <a:cxnLst/>
              <a:rect l="l" t="t" r="r" b="b"/>
              <a:pathLst>
                <a:path w="581071" h="545480">
                  <a:moveTo>
                    <a:pt x="0" y="0"/>
                  </a:moveTo>
                  <a:lnTo>
                    <a:pt x="581071" y="0"/>
                  </a:lnTo>
                  <a:lnTo>
                    <a:pt x="581071" y="545480"/>
                  </a:lnTo>
                  <a:lnTo>
                    <a:pt x="0" y="54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837" name="Freeform 32"/>
            <p:cNvSpPr/>
            <p:nvPr/>
          </p:nvSpPr>
          <p:spPr>
            <a:xfrm>
              <a:off x="11399105" y="4979020"/>
              <a:ext cx="581071" cy="545480"/>
            </a:xfrm>
            <a:custGeom>
              <a:avLst/>
              <a:gdLst/>
              <a:ahLst/>
              <a:cxnLst/>
              <a:rect l="l" t="t" r="r" b="b"/>
              <a:pathLst>
                <a:path w="581071" h="545480">
                  <a:moveTo>
                    <a:pt x="0" y="0"/>
                  </a:moveTo>
                  <a:lnTo>
                    <a:pt x="581071" y="0"/>
                  </a:lnTo>
                  <a:lnTo>
                    <a:pt x="581071" y="545480"/>
                  </a:lnTo>
                  <a:lnTo>
                    <a:pt x="0" y="54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838" name="Freeform 33"/>
            <p:cNvSpPr/>
            <p:nvPr/>
          </p:nvSpPr>
          <p:spPr>
            <a:xfrm>
              <a:off x="11394042" y="5987953"/>
              <a:ext cx="586134" cy="592803"/>
            </a:xfrm>
            <a:custGeom>
              <a:avLst/>
              <a:gdLst/>
              <a:ahLst/>
              <a:cxnLst/>
              <a:rect l="l" t="t" r="r" b="b"/>
              <a:pathLst>
                <a:path w="586134" h="592803">
                  <a:moveTo>
                    <a:pt x="0" y="0"/>
                  </a:moveTo>
                  <a:lnTo>
                    <a:pt x="586134" y="0"/>
                  </a:lnTo>
                  <a:lnTo>
                    <a:pt x="586134" y="592803"/>
                  </a:lnTo>
                  <a:lnTo>
                    <a:pt x="0" y="59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48842" name="TextBox 37"/>
            <p:cNvSpPr txBox="1"/>
            <p:nvPr/>
          </p:nvSpPr>
          <p:spPr>
            <a:xfrm>
              <a:off x="7976358" y="3324555"/>
              <a:ext cx="3202225" cy="1526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000" dirty="0" smtClean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ĐÃ </a:t>
              </a:r>
              <a:endParaRPr lang="en-US" sz="4000" dirty="0">
                <a:solidFill>
                  <a:srgbClr val="0B0270"/>
                </a:solidFill>
                <a:latin typeface="Sriracha" panose="020B0604020202020204" charset="-34"/>
                <a:cs typeface="Sriracha" panose="020B0604020202020204" charset="-34"/>
              </a:endParaRP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HOÀN THÀNH</a:t>
              </a:r>
            </a:p>
          </p:txBody>
        </p:sp>
        <p:sp>
          <p:nvSpPr>
            <p:cNvPr id="1048843" name="TextBox 38"/>
            <p:cNvSpPr txBox="1"/>
            <p:nvPr/>
          </p:nvSpPr>
          <p:spPr>
            <a:xfrm>
              <a:off x="7917720" y="5960105"/>
              <a:ext cx="3464701" cy="1526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000" dirty="0" smtClean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CHƯA </a:t>
              </a:r>
              <a:endParaRPr lang="en-US" sz="4000" dirty="0">
                <a:solidFill>
                  <a:srgbClr val="0B0270"/>
                </a:solidFill>
                <a:latin typeface="Sriracha" panose="020B0604020202020204" charset="-34"/>
                <a:cs typeface="Sriracha" panose="020B0604020202020204" charset="-34"/>
              </a:endParaRPr>
            </a:p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HOÀN THÀNH</a:t>
              </a:r>
            </a:p>
          </p:txBody>
        </p:sp>
        <p:sp>
          <p:nvSpPr>
            <p:cNvPr id="1048844" name="TextBox 39"/>
            <p:cNvSpPr txBox="1"/>
            <p:nvPr/>
          </p:nvSpPr>
          <p:spPr>
            <a:xfrm>
              <a:off x="12030468" y="4357573"/>
              <a:ext cx="590351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4"/>
                </a:lnSpc>
              </a:pPr>
              <a:r>
                <a:rPr lang="en-US" sz="2300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Hoàn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thành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đặc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tả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và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thiết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kế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cơ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sở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dữ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liêu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300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45" name="TextBox 40"/>
            <p:cNvSpPr txBox="1"/>
            <p:nvPr/>
          </p:nvSpPr>
          <p:spPr>
            <a:xfrm>
              <a:off x="12154293" y="3051222"/>
              <a:ext cx="11300924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vi-VN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Hiểu và làm việc được với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ngôn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ngữ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vi-VN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NoSQL</a:t>
              </a:r>
              <a:endParaRPr lang="en-US" sz="2300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46" name="TextBox 41"/>
            <p:cNvSpPr txBox="1"/>
            <p:nvPr/>
          </p:nvSpPr>
          <p:spPr>
            <a:xfrm>
              <a:off x="12143316" y="3677216"/>
              <a:ext cx="7585404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vi-VN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Hiểu và sử dụng được hệ quản trị cơ sở dữ liệu MongoDB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300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47" name="TextBox 42"/>
            <p:cNvSpPr txBox="1"/>
            <p:nvPr/>
          </p:nvSpPr>
          <p:spPr>
            <a:xfrm>
              <a:off x="12030468" y="5037931"/>
              <a:ext cx="9028894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vi-VN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Hiểu và viết được các câu truy vấn các dữ liệu có trong cơ sở dữ liệu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300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48" name="TextBox 43"/>
            <p:cNvSpPr txBox="1"/>
            <p:nvPr/>
          </p:nvSpPr>
          <p:spPr>
            <a:xfrm>
              <a:off x="12115800" y="6003741"/>
              <a:ext cx="654612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Dữ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liêu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mẫu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còn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ít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và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còn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thiếu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môt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số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thuộc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tính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</a:p>
          </p:txBody>
        </p:sp>
        <p:sp>
          <p:nvSpPr>
            <p:cNvPr id="1048849" name="TextBox 44"/>
            <p:cNvSpPr txBox="1"/>
            <p:nvPr/>
          </p:nvSpPr>
          <p:spPr>
            <a:xfrm>
              <a:off x="12137570" y="6759590"/>
              <a:ext cx="4604139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vi-VN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Chưa thưc hiện đươc lệnh update</a:t>
              </a:r>
              <a:r>
                <a:rPr lang="en-US" sz="2288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288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50" name="Freeform 45"/>
            <p:cNvSpPr/>
            <p:nvPr/>
          </p:nvSpPr>
          <p:spPr>
            <a:xfrm>
              <a:off x="11401982" y="6705398"/>
              <a:ext cx="586134" cy="592803"/>
            </a:xfrm>
            <a:custGeom>
              <a:avLst/>
              <a:gdLst/>
              <a:ahLst/>
              <a:cxnLst/>
              <a:rect l="l" t="t" r="r" b="b"/>
              <a:pathLst>
                <a:path w="586134" h="592803">
                  <a:moveTo>
                    <a:pt x="0" y="0"/>
                  </a:moveTo>
                  <a:lnTo>
                    <a:pt x="586134" y="0"/>
                  </a:lnTo>
                  <a:lnTo>
                    <a:pt x="586134" y="592803"/>
                  </a:lnTo>
                  <a:lnTo>
                    <a:pt x="0" y="59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3" name="TextBox 38"/>
            <p:cNvSpPr txBox="1"/>
            <p:nvPr/>
          </p:nvSpPr>
          <p:spPr>
            <a:xfrm>
              <a:off x="7808183" y="7967391"/>
              <a:ext cx="3464701" cy="16158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000" dirty="0" smtClean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ĐÃ</a:t>
              </a:r>
            </a:p>
            <a:p>
              <a:pPr algn="ctr">
                <a:lnSpc>
                  <a:spcPts val="6299"/>
                </a:lnSpc>
              </a:pPr>
              <a:r>
                <a:rPr lang="en-US" sz="4000" dirty="0" smtClean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KHẮC PHỤC</a:t>
              </a:r>
              <a:endParaRPr lang="en-US" sz="4000" dirty="0">
                <a:solidFill>
                  <a:srgbClr val="0B027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44" name="Freeform 32"/>
            <p:cNvSpPr/>
            <p:nvPr/>
          </p:nvSpPr>
          <p:spPr>
            <a:xfrm>
              <a:off x="11449397" y="8118347"/>
              <a:ext cx="581071" cy="545480"/>
            </a:xfrm>
            <a:custGeom>
              <a:avLst/>
              <a:gdLst/>
              <a:ahLst/>
              <a:cxnLst/>
              <a:rect l="l" t="t" r="r" b="b"/>
              <a:pathLst>
                <a:path w="581071" h="545480">
                  <a:moveTo>
                    <a:pt x="0" y="0"/>
                  </a:moveTo>
                  <a:lnTo>
                    <a:pt x="581071" y="0"/>
                  </a:lnTo>
                  <a:lnTo>
                    <a:pt x="581071" y="545480"/>
                  </a:lnTo>
                  <a:lnTo>
                    <a:pt x="0" y="54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5" name="TextBox 44"/>
            <p:cNvSpPr txBox="1"/>
            <p:nvPr/>
          </p:nvSpPr>
          <p:spPr>
            <a:xfrm>
              <a:off x="12123842" y="8185902"/>
              <a:ext cx="4604139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en-US" sz="2288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Đã</a:t>
              </a:r>
              <a:r>
                <a:rPr lang="en-US" sz="2288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vi-VN" sz="2288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thưc </a:t>
              </a:r>
              <a:r>
                <a:rPr lang="vi-VN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hiện đươc lệnh update</a:t>
              </a:r>
              <a:r>
                <a:rPr lang="en-US" sz="2288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288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51" name="Group 50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417066" y="153918"/>
                <a:ext cx="17857286" cy="1413849"/>
                <a:chOff x="417066" y="153918"/>
                <a:chExt cx="17857286" cy="1413849"/>
              </a:xfrm>
            </p:grpSpPr>
            <p:grpSp>
              <p:nvGrpSpPr>
                <p:cNvPr id="57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60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64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65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61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62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63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58" name="TextBox 9"/>
                <p:cNvSpPr txBox="1"/>
                <p:nvPr/>
              </p:nvSpPr>
              <p:spPr>
                <a:xfrm>
                  <a:off x="417066" y="718558"/>
                  <a:ext cx="1528316" cy="6986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4</a:t>
                  </a:r>
                </a:p>
              </p:txBody>
            </p:sp>
            <p:sp>
              <p:nvSpPr>
                <p:cNvPr id="59" name="TextBox 10"/>
                <p:cNvSpPr txBox="1"/>
                <p:nvPr/>
              </p:nvSpPr>
              <p:spPr>
                <a:xfrm>
                  <a:off x="2571704" y="153918"/>
                  <a:ext cx="15702648" cy="141384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vi-VN" sz="7200" b="1" dirty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KẾT LUẬN VÀ HƯỚNG PHÁT TRIỂN</a:t>
                  </a:r>
                </a:p>
              </p:txBody>
            </p:sp>
          </p:grpSp>
        </p:grpSp>
        <p:grpSp>
          <p:nvGrpSpPr>
            <p:cNvPr id="52" name="Group 51"/>
            <p:cNvGrpSpPr/>
            <p:nvPr/>
          </p:nvGrpSpPr>
          <p:grpSpPr>
            <a:xfrm>
              <a:off x="2009667" y="1647533"/>
              <a:ext cx="4543533" cy="1237644"/>
              <a:chOff x="2148802" y="1506037"/>
              <a:chExt cx="4543533" cy="1237644"/>
            </a:xfrm>
          </p:grpSpPr>
          <p:sp>
            <p:nvSpPr>
              <p:cNvPr id="53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54" name="TextBox 8"/>
              <p:cNvSpPr txBox="1"/>
              <p:nvPr/>
            </p:nvSpPr>
            <p:spPr>
              <a:xfrm>
                <a:off x="2258629" y="1765786"/>
                <a:ext cx="44337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Kết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luận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2"/>
          <p:cNvGrpSpPr/>
          <p:nvPr/>
        </p:nvGrpSpPr>
        <p:grpSpPr>
          <a:xfrm>
            <a:off x="1028700" y="1028700"/>
            <a:ext cx="219653" cy="1237644"/>
            <a:chOff x="0" y="0"/>
            <a:chExt cx="57851" cy="325964"/>
          </a:xfrm>
        </p:grpSpPr>
        <p:sp>
          <p:nvSpPr>
            <p:cNvPr id="1048851" name="Freeform 3"/>
            <p:cNvSpPr/>
            <p:nvPr/>
          </p:nvSpPr>
          <p:spPr>
            <a:xfrm>
              <a:off x="0" y="0"/>
              <a:ext cx="57851" cy="325964"/>
            </a:xfrm>
            <a:custGeom>
              <a:avLst/>
              <a:gdLst/>
              <a:ahLst/>
              <a:cxnLst/>
              <a:rect l="l" t="t" r="r" b="b"/>
              <a:pathLst>
                <a:path w="57851" h="325964">
                  <a:moveTo>
                    <a:pt x="0" y="0"/>
                  </a:moveTo>
                  <a:lnTo>
                    <a:pt x="57851" y="0"/>
                  </a:lnTo>
                  <a:lnTo>
                    <a:pt x="57851" y="325964"/>
                  </a:lnTo>
                  <a:lnTo>
                    <a:pt x="0" y="325964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1048852" name="TextBox 4"/>
            <p:cNvSpPr txBox="1"/>
            <p:nvPr/>
          </p:nvSpPr>
          <p:spPr>
            <a:xfrm>
              <a:off x="0" y="-38100"/>
              <a:ext cx="57851" cy="364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48853" name="TextBox 5"/>
          <p:cNvSpPr txBox="1"/>
          <p:nvPr/>
        </p:nvSpPr>
        <p:spPr>
          <a:xfrm>
            <a:off x="1438841" y="981075"/>
            <a:ext cx="6692146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Hướng</a:t>
            </a:r>
            <a:r>
              <a:rPr lang="en-US" sz="59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59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phát</a:t>
            </a:r>
            <a:r>
              <a:rPr lang="en-US" sz="59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59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triển</a:t>
            </a:r>
            <a:endParaRPr lang="en-US" sz="5999" dirty="0">
              <a:solidFill>
                <a:srgbClr val="000000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grpSp>
        <p:nvGrpSpPr>
          <p:cNvPr id="120" name="Group 29"/>
          <p:cNvGrpSpPr/>
          <p:nvPr/>
        </p:nvGrpSpPr>
        <p:grpSpPr>
          <a:xfrm>
            <a:off x="2469562" y="2266344"/>
            <a:ext cx="13303109" cy="1829583"/>
            <a:chOff x="2469562" y="2266344"/>
            <a:chExt cx="13303109" cy="1829583"/>
          </a:xfrm>
        </p:grpSpPr>
        <p:grpSp>
          <p:nvGrpSpPr>
            <p:cNvPr id="121" name="Group 6"/>
            <p:cNvGrpSpPr/>
            <p:nvPr/>
          </p:nvGrpSpPr>
          <p:grpSpPr>
            <a:xfrm rot="-2133417">
              <a:off x="2644526" y="3146099"/>
              <a:ext cx="1085517" cy="949828"/>
              <a:chOff x="0" y="0"/>
              <a:chExt cx="812800" cy="711200"/>
            </a:xfrm>
          </p:grpSpPr>
          <p:sp>
            <p:nvSpPr>
              <p:cNvPr id="1048854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048855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048856" name="AutoShape 9"/>
            <p:cNvSpPr/>
            <p:nvPr/>
          </p:nvSpPr>
          <p:spPr>
            <a:xfrm>
              <a:off x="2469562" y="2266344"/>
              <a:ext cx="13303109" cy="1305376"/>
            </a:xfrm>
            <a:prstGeom prst="rect">
              <a:avLst/>
            </a:prstGeom>
            <a:solidFill>
              <a:srgbClr val="B83F12"/>
            </a:solidFill>
          </p:spPr>
        </p:sp>
      </p:grpSp>
      <p:grpSp>
        <p:nvGrpSpPr>
          <p:cNvPr id="122" name="Group 30"/>
          <p:cNvGrpSpPr/>
          <p:nvPr/>
        </p:nvGrpSpPr>
        <p:grpSpPr>
          <a:xfrm>
            <a:off x="2469562" y="4023117"/>
            <a:ext cx="13303109" cy="1829584"/>
            <a:chOff x="2469562" y="4023117"/>
            <a:chExt cx="13303109" cy="1829584"/>
          </a:xfrm>
        </p:grpSpPr>
        <p:grpSp>
          <p:nvGrpSpPr>
            <p:cNvPr id="123" name="Group 10"/>
            <p:cNvGrpSpPr/>
            <p:nvPr/>
          </p:nvGrpSpPr>
          <p:grpSpPr>
            <a:xfrm rot="-2133417">
              <a:off x="2644526" y="4902873"/>
              <a:ext cx="1085517" cy="949828"/>
              <a:chOff x="0" y="0"/>
              <a:chExt cx="812800" cy="711200"/>
            </a:xfrm>
          </p:grpSpPr>
          <p:sp>
            <p:nvSpPr>
              <p:cNvPr id="1048857" name="Freeform 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AFCD"/>
              </a:solidFill>
            </p:spPr>
          </p:sp>
          <p:sp>
            <p:nvSpPr>
              <p:cNvPr id="1048858" name="TextBox 12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048859" name="AutoShape 13"/>
            <p:cNvSpPr/>
            <p:nvPr/>
          </p:nvSpPr>
          <p:spPr>
            <a:xfrm>
              <a:off x="2469562" y="4023117"/>
              <a:ext cx="13303109" cy="1305376"/>
            </a:xfrm>
            <a:prstGeom prst="rect">
              <a:avLst/>
            </a:prstGeom>
            <a:solidFill>
              <a:srgbClr val="047E94"/>
            </a:solidFill>
          </p:spPr>
        </p:sp>
      </p:grpSp>
      <p:grpSp>
        <p:nvGrpSpPr>
          <p:cNvPr id="124" name="Group 31"/>
          <p:cNvGrpSpPr/>
          <p:nvPr/>
        </p:nvGrpSpPr>
        <p:grpSpPr>
          <a:xfrm>
            <a:off x="2469562" y="5801129"/>
            <a:ext cx="13303109" cy="1829583"/>
            <a:chOff x="2469562" y="5801129"/>
            <a:chExt cx="13303109" cy="1829583"/>
          </a:xfrm>
        </p:grpSpPr>
        <p:grpSp>
          <p:nvGrpSpPr>
            <p:cNvPr id="125" name="Group 14"/>
            <p:cNvGrpSpPr/>
            <p:nvPr/>
          </p:nvGrpSpPr>
          <p:grpSpPr>
            <a:xfrm rot="-2133417">
              <a:off x="2644526" y="6680884"/>
              <a:ext cx="1085517" cy="949828"/>
              <a:chOff x="0" y="0"/>
              <a:chExt cx="812800" cy="711200"/>
            </a:xfrm>
          </p:grpSpPr>
          <p:sp>
            <p:nvSpPr>
              <p:cNvPr id="1048860" name="Freeform 1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048861" name="TextBox 1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048862" name="AutoShape 17"/>
            <p:cNvSpPr/>
            <p:nvPr/>
          </p:nvSpPr>
          <p:spPr>
            <a:xfrm>
              <a:off x="2469562" y="5801129"/>
              <a:ext cx="13303109" cy="1305376"/>
            </a:xfrm>
            <a:prstGeom prst="rect">
              <a:avLst/>
            </a:prstGeom>
            <a:solidFill>
              <a:srgbClr val="B83F12"/>
            </a:solidFill>
          </p:spPr>
        </p:sp>
      </p:grpSp>
      <p:grpSp>
        <p:nvGrpSpPr>
          <p:cNvPr id="126" name="Group 32"/>
          <p:cNvGrpSpPr/>
          <p:nvPr/>
        </p:nvGrpSpPr>
        <p:grpSpPr>
          <a:xfrm>
            <a:off x="2469562" y="7677727"/>
            <a:ext cx="13303109" cy="1829583"/>
            <a:chOff x="2469562" y="7677727"/>
            <a:chExt cx="13303109" cy="1829583"/>
          </a:xfrm>
        </p:grpSpPr>
        <p:grpSp>
          <p:nvGrpSpPr>
            <p:cNvPr id="127" name="Group 18"/>
            <p:cNvGrpSpPr/>
            <p:nvPr/>
          </p:nvGrpSpPr>
          <p:grpSpPr>
            <a:xfrm rot="-2133417">
              <a:off x="2644526" y="8557482"/>
              <a:ext cx="1085517" cy="949828"/>
              <a:chOff x="0" y="0"/>
              <a:chExt cx="812800" cy="711200"/>
            </a:xfrm>
          </p:grpSpPr>
          <p:sp>
            <p:nvSpPr>
              <p:cNvPr id="1048863" name="Freeform 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AFCD"/>
              </a:solidFill>
            </p:spPr>
          </p:sp>
          <p:sp>
            <p:nvSpPr>
              <p:cNvPr id="1048864" name="TextBox 20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048865" name="AutoShape 21"/>
            <p:cNvSpPr/>
            <p:nvPr/>
          </p:nvSpPr>
          <p:spPr>
            <a:xfrm>
              <a:off x="2469562" y="7677727"/>
              <a:ext cx="13303109" cy="1305376"/>
            </a:xfrm>
            <a:prstGeom prst="rect">
              <a:avLst/>
            </a:prstGeom>
            <a:solidFill>
              <a:srgbClr val="047E94"/>
            </a:solidFill>
          </p:spPr>
        </p:sp>
      </p:grpSp>
      <p:sp>
        <p:nvSpPr>
          <p:cNvPr id="1048866" name="TextBox 22"/>
          <p:cNvSpPr txBox="1"/>
          <p:nvPr/>
        </p:nvSpPr>
        <p:spPr>
          <a:xfrm>
            <a:off x="3659766" y="2603944"/>
            <a:ext cx="1180713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9"/>
              </a:lnSpc>
              <a:spcBef>
                <a:spcPct val="0"/>
              </a:spcBef>
            </a:pPr>
            <a:r>
              <a:rPr lang="vi-VN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Mở rộng cơ sở dữ </a:t>
            </a:r>
            <a:r>
              <a:rPr lang="vi-VN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liệu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.</a:t>
            </a:r>
            <a:endParaRPr lang="en-US" sz="3014" dirty="0">
              <a:solidFill>
                <a:srgbClr val="FFFFFF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sp>
        <p:nvSpPr>
          <p:cNvPr id="1048867" name="TextBox 23"/>
          <p:cNvSpPr txBox="1"/>
          <p:nvPr/>
        </p:nvSpPr>
        <p:spPr>
          <a:xfrm>
            <a:off x="1892145" y="2458949"/>
            <a:ext cx="2172391" cy="93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7334" dirty="0">
                <a:solidFill>
                  <a:srgbClr val="FFFFFF"/>
                </a:solidFill>
                <a:latin typeface="Sigmar One"/>
              </a:rPr>
              <a:t>1</a:t>
            </a:r>
          </a:p>
        </p:txBody>
      </p:sp>
      <p:sp>
        <p:nvSpPr>
          <p:cNvPr id="1048868" name="TextBox 24"/>
          <p:cNvSpPr txBox="1"/>
          <p:nvPr/>
        </p:nvSpPr>
        <p:spPr>
          <a:xfrm>
            <a:off x="1943080" y="4156467"/>
            <a:ext cx="2172391" cy="93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7334" dirty="0">
                <a:solidFill>
                  <a:srgbClr val="FFFFFF"/>
                </a:solidFill>
                <a:latin typeface="Sigmar One"/>
              </a:rPr>
              <a:t>2</a:t>
            </a:r>
          </a:p>
        </p:txBody>
      </p:sp>
      <p:sp>
        <p:nvSpPr>
          <p:cNvPr id="1048869" name="TextBox 25"/>
          <p:cNvSpPr txBox="1"/>
          <p:nvPr/>
        </p:nvSpPr>
        <p:spPr>
          <a:xfrm>
            <a:off x="1943080" y="5934479"/>
            <a:ext cx="2172391" cy="93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7334" dirty="0">
                <a:solidFill>
                  <a:srgbClr val="FFFFFF"/>
                </a:solidFill>
                <a:latin typeface="Sigmar One"/>
              </a:rPr>
              <a:t>3</a:t>
            </a:r>
          </a:p>
        </p:txBody>
      </p:sp>
      <p:sp>
        <p:nvSpPr>
          <p:cNvPr id="1048870" name="TextBox 26"/>
          <p:cNvSpPr txBox="1"/>
          <p:nvPr/>
        </p:nvSpPr>
        <p:spPr>
          <a:xfrm>
            <a:off x="1943080" y="7811077"/>
            <a:ext cx="2172391" cy="93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7334" dirty="0">
                <a:solidFill>
                  <a:srgbClr val="FFFFFF"/>
                </a:solidFill>
                <a:latin typeface="Sigmar One"/>
              </a:rPr>
              <a:t>4</a:t>
            </a:r>
          </a:p>
        </p:txBody>
      </p:sp>
      <p:sp>
        <p:nvSpPr>
          <p:cNvPr id="1048871" name="TextBox 27"/>
          <p:cNvSpPr txBox="1"/>
          <p:nvPr/>
        </p:nvSpPr>
        <p:spPr>
          <a:xfrm>
            <a:off x="3659766" y="7791104"/>
            <a:ext cx="1180713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9"/>
              </a:lnSpc>
            </a:pP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Xây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dựng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cơ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sở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dữ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liệu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và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ứng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dụng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hướng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đến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việc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thu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thập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thông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tin do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người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dung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cung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cấp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.</a:t>
            </a:r>
            <a:endParaRPr lang="en-US" sz="3014" dirty="0">
              <a:solidFill>
                <a:srgbClr val="FFFFFF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sp>
        <p:nvSpPr>
          <p:cNvPr id="1048872" name="TextBox 28"/>
          <p:cNvSpPr txBox="1"/>
          <p:nvPr/>
        </p:nvSpPr>
        <p:spPr>
          <a:xfrm>
            <a:off x="3659766" y="5928568"/>
            <a:ext cx="1180713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9"/>
              </a:lnSpc>
              <a:spcBef>
                <a:spcPct val="0"/>
              </a:spcBef>
            </a:pP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Tối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ưu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hóa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cơ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sở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dữ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liệu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để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hướng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đến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xây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dựng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ứng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dụng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quản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bá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đặc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sản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.</a:t>
            </a:r>
            <a:endParaRPr lang="en-US" sz="3014" dirty="0">
              <a:solidFill>
                <a:srgbClr val="FFFFFF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sp>
        <p:nvSpPr>
          <p:cNvPr id="1048873" name="TextBox 29"/>
          <p:cNvSpPr txBox="1"/>
          <p:nvPr/>
        </p:nvSpPr>
        <p:spPr>
          <a:xfrm>
            <a:off x="3659766" y="4344164"/>
            <a:ext cx="1180713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9"/>
              </a:lnSpc>
              <a:spcBef>
                <a:spcPct val="0"/>
              </a:spcBef>
            </a:pP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Nâng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cao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khả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năng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quản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lí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2"/>
          <p:cNvGrpSpPr/>
          <p:nvPr/>
        </p:nvGrpSpPr>
        <p:grpSpPr>
          <a:xfrm>
            <a:off x="2454280" y="2421740"/>
            <a:ext cx="13278034" cy="5255996"/>
            <a:chOff x="0" y="0"/>
            <a:chExt cx="3497095" cy="1384295"/>
          </a:xfrm>
        </p:grpSpPr>
        <p:sp>
          <p:nvSpPr>
            <p:cNvPr id="1048874" name="Freeform 3"/>
            <p:cNvSpPr/>
            <p:nvPr/>
          </p:nvSpPr>
          <p:spPr>
            <a:xfrm>
              <a:off x="0" y="0"/>
              <a:ext cx="3497095" cy="1384295"/>
            </a:xfrm>
            <a:custGeom>
              <a:avLst/>
              <a:gdLst/>
              <a:ahLst/>
              <a:cxnLst/>
              <a:rect l="l" t="t" r="r" b="b"/>
              <a:pathLst>
                <a:path w="3497095" h="1384295">
                  <a:moveTo>
                    <a:pt x="0" y="0"/>
                  </a:moveTo>
                  <a:lnTo>
                    <a:pt x="3497095" y="0"/>
                  </a:lnTo>
                  <a:lnTo>
                    <a:pt x="3497095" y="1384295"/>
                  </a:lnTo>
                  <a:lnTo>
                    <a:pt x="0" y="13842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875" name="TextBox 4"/>
            <p:cNvSpPr txBox="1"/>
            <p:nvPr/>
          </p:nvSpPr>
          <p:spPr>
            <a:xfrm>
              <a:off x="0" y="-38100"/>
              <a:ext cx="3497095" cy="1422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76" name="Freeform 5"/>
          <p:cNvSpPr/>
          <p:nvPr/>
        </p:nvSpPr>
        <p:spPr>
          <a:xfrm>
            <a:off x="0" y="535784"/>
            <a:ext cx="3805888" cy="2197900"/>
          </a:xfrm>
          <a:custGeom>
            <a:avLst/>
            <a:gdLst/>
            <a:ahLst/>
            <a:cxnLst/>
            <a:rect l="l" t="t" r="r" b="b"/>
            <a:pathLst>
              <a:path w="3805888" h="2197900">
                <a:moveTo>
                  <a:pt x="0" y="0"/>
                </a:moveTo>
                <a:lnTo>
                  <a:pt x="3805888" y="0"/>
                </a:lnTo>
                <a:lnTo>
                  <a:pt x="3805888" y="2197901"/>
                </a:lnTo>
                <a:lnTo>
                  <a:pt x="0" y="219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77" name="Freeform 6"/>
          <p:cNvSpPr/>
          <p:nvPr/>
        </p:nvSpPr>
        <p:spPr>
          <a:xfrm rot="1203254">
            <a:off x="15268668" y="5885157"/>
            <a:ext cx="2859786" cy="4114800"/>
          </a:xfrm>
          <a:custGeom>
            <a:avLst/>
            <a:gdLst/>
            <a:ahLst/>
            <a:cxnLst/>
            <a:rect l="l" t="t" r="r" b="b"/>
            <a:pathLst>
              <a:path w="2859786" h="4114800">
                <a:moveTo>
                  <a:pt x="0" y="0"/>
                </a:moveTo>
                <a:lnTo>
                  <a:pt x="2859786" y="0"/>
                </a:lnTo>
                <a:lnTo>
                  <a:pt x="2859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78" name="TextBox 7"/>
          <p:cNvSpPr txBox="1"/>
          <p:nvPr/>
        </p:nvSpPr>
        <p:spPr>
          <a:xfrm>
            <a:off x="5562600" y="4150257"/>
            <a:ext cx="740086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smtClean="0">
                <a:solidFill>
                  <a:srgbClr val="0B0270"/>
                </a:solidFill>
                <a:latin typeface="Sriracha" panose="020B0604020202020204" charset="-34"/>
                <a:cs typeface="Sriracha" panose="020B0604020202020204" charset="-34"/>
              </a:rPr>
              <a:t>XIN CẢM ƠN</a:t>
            </a:r>
            <a:endParaRPr lang="en-US" sz="9200" dirty="0">
              <a:solidFill>
                <a:srgbClr val="0B0270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>
            <a:off x="182190" y="1096142"/>
            <a:ext cx="8092229" cy="8092229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0600" y="1277283"/>
            <a:ext cx="16146026" cy="7729946"/>
            <a:chOff x="389374" y="1277284"/>
            <a:chExt cx="16146026" cy="7729946"/>
          </a:xfrm>
        </p:grpSpPr>
        <p:grpSp>
          <p:nvGrpSpPr>
            <p:cNvPr id="2" name="Group 1"/>
            <p:cNvGrpSpPr/>
            <p:nvPr/>
          </p:nvGrpSpPr>
          <p:grpSpPr>
            <a:xfrm>
              <a:off x="4800600" y="1485900"/>
              <a:ext cx="11734800" cy="6909196"/>
              <a:chOff x="-2133600" y="1533420"/>
              <a:chExt cx="11734800" cy="690919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48587" name="AutoShape 6"/>
              <p:cNvSpPr/>
              <p:nvPr/>
            </p:nvSpPr>
            <p:spPr>
              <a:xfrm>
                <a:off x="-2133600" y="1533420"/>
                <a:ext cx="11734800" cy="1350271"/>
              </a:xfrm>
              <a:prstGeom prst="rect">
                <a:avLst/>
              </a:prstGeom>
              <a:grpFill/>
            </p:spPr>
          </p:sp>
          <p:sp>
            <p:nvSpPr>
              <p:cNvPr id="1048590" name="AutoShape 10"/>
              <p:cNvSpPr/>
              <p:nvPr/>
            </p:nvSpPr>
            <p:spPr>
              <a:xfrm>
                <a:off x="-152400" y="3350614"/>
                <a:ext cx="9753600" cy="1350271"/>
              </a:xfrm>
              <a:prstGeom prst="rect">
                <a:avLst/>
              </a:prstGeom>
              <a:grpFill/>
            </p:spPr>
          </p:sp>
          <p:sp>
            <p:nvSpPr>
              <p:cNvPr id="1048593" name="AutoShape 14"/>
              <p:cNvSpPr/>
              <p:nvPr/>
            </p:nvSpPr>
            <p:spPr>
              <a:xfrm>
                <a:off x="-1676400" y="5189777"/>
                <a:ext cx="11277600" cy="1350271"/>
              </a:xfrm>
              <a:prstGeom prst="rect">
                <a:avLst/>
              </a:prstGeom>
              <a:grpFill/>
            </p:spPr>
          </p:sp>
          <p:sp>
            <p:nvSpPr>
              <p:cNvPr id="1048596" name="AutoShape 18"/>
              <p:cNvSpPr/>
              <p:nvPr/>
            </p:nvSpPr>
            <p:spPr>
              <a:xfrm>
                <a:off x="-1752600" y="7092345"/>
                <a:ext cx="11277600" cy="1350271"/>
              </a:xfrm>
              <a:prstGeom prst="rect">
                <a:avLst/>
              </a:prstGeom>
              <a:grpFill/>
            </p:spPr>
          </p:sp>
          <p:sp>
            <p:nvSpPr>
              <p:cNvPr id="1048597" name="TextBox 19"/>
              <p:cNvSpPr txBox="1"/>
              <p:nvPr/>
            </p:nvSpPr>
            <p:spPr>
              <a:xfrm>
                <a:off x="2742009" y="1874807"/>
                <a:ext cx="3524131" cy="551433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326"/>
                  </a:lnSpc>
                  <a:spcBef>
                    <a:spcPct val="0"/>
                  </a:spcBef>
                </a:pPr>
                <a:r>
                  <a:rPr 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TỔNG QUAN ĐỀ TÀI </a:t>
                </a:r>
              </a:p>
            </p:txBody>
          </p:sp>
          <p:sp>
            <p:nvSpPr>
              <p:cNvPr id="1048598" name="TextBox 20"/>
              <p:cNvSpPr txBox="1"/>
              <p:nvPr/>
            </p:nvSpPr>
            <p:spPr>
              <a:xfrm>
                <a:off x="1458907" y="1756866"/>
                <a:ext cx="1028700" cy="10228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7587"/>
                  </a:lnSpc>
                </a:pPr>
                <a:r>
                  <a:rPr lang="en-US" sz="7587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igmar One"/>
                  </a:rPr>
                  <a:t>1</a:t>
                </a:r>
              </a:p>
            </p:txBody>
          </p:sp>
          <p:sp>
            <p:nvSpPr>
              <p:cNvPr id="1048599" name="TextBox 21"/>
              <p:cNvSpPr txBox="1"/>
              <p:nvPr/>
            </p:nvSpPr>
            <p:spPr>
              <a:xfrm>
                <a:off x="877095" y="3546765"/>
                <a:ext cx="2247105" cy="1022844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587"/>
                  </a:lnSpc>
                </a:pPr>
                <a:r>
                  <a:rPr lang="en-US" sz="7587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igmar One"/>
                  </a:rPr>
                  <a:t>2</a:t>
                </a:r>
              </a:p>
            </p:txBody>
          </p:sp>
          <p:sp>
            <p:nvSpPr>
              <p:cNvPr id="1048600" name="TextBox 22"/>
              <p:cNvSpPr txBox="1"/>
              <p:nvPr/>
            </p:nvSpPr>
            <p:spPr>
              <a:xfrm>
                <a:off x="2742008" y="3474484"/>
                <a:ext cx="6562766" cy="1102866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326"/>
                  </a:lnSpc>
                  <a:spcBef>
                    <a:spcPct val="0"/>
                  </a:spcBef>
                </a:pPr>
                <a:r>
                  <a:rPr lang="en-US" sz="309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NGHIÊN CỨU, PHÂN </a:t>
                </a:r>
                <a:r>
                  <a:rPr 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TÍCH THIẾT KẾ </a:t>
                </a:r>
                <a:r>
                  <a:rPr lang="en-US" sz="309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CƠ SỞ DỮ LIỆU </a:t>
                </a:r>
                <a:endParaRPr lang="en-US" sz="309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  <p:sp>
            <p:nvSpPr>
              <p:cNvPr id="1048601" name="TextBox 23"/>
              <p:cNvSpPr txBox="1"/>
              <p:nvPr/>
            </p:nvSpPr>
            <p:spPr>
              <a:xfrm>
                <a:off x="838200" y="5349836"/>
                <a:ext cx="2247105" cy="1022844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587"/>
                  </a:lnSpc>
                </a:pPr>
                <a:r>
                  <a:rPr lang="en-US" sz="7587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igmar One"/>
                  </a:rPr>
                  <a:t>3</a:t>
                </a:r>
              </a:p>
            </p:txBody>
          </p:sp>
          <p:sp>
            <p:nvSpPr>
              <p:cNvPr id="1048602" name="TextBox 24"/>
              <p:cNvSpPr txBox="1"/>
              <p:nvPr/>
            </p:nvSpPr>
            <p:spPr>
              <a:xfrm>
                <a:off x="2838932" y="5549108"/>
                <a:ext cx="3507938" cy="551433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326"/>
                  </a:lnSpc>
                  <a:spcBef>
                    <a:spcPct val="0"/>
                  </a:spcBef>
                </a:pPr>
                <a:r>
                  <a:rPr 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KẾT QUẢ ĐẠT ĐƯỢC</a:t>
                </a:r>
              </a:p>
            </p:txBody>
          </p:sp>
          <p:sp>
            <p:nvSpPr>
              <p:cNvPr id="1048603" name="TextBox 25"/>
              <p:cNvSpPr txBox="1"/>
              <p:nvPr/>
            </p:nvSpPr>
            <p:spPr>
              <a:xfrm>
                <a:off x="877095" y="7331036"/>
                <a:ext cx="2247105" cy="1022844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587"/>
                  </a:lnSpc>
                </a:pPr>
                <a:r>
                  <a:rPr lang="en-US" sz="7587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igmar One"/>
                  </a:rPr>
                  <a:t>4</a:t>
                </a:r>
              </a:p>
            </p:txBody>
          </p:sp>
          <p:sp>
            <p:nvSpPr>
              <p:cNvPr id="1048604" name="TextBox 26"/>
              <p:cNvSpPr txBox="1"/>
              <p:nvPr/>
            </p:nvSpPr>
            <p:spPr>
              <a:xfrm>
                <a:off x="2654584" y="7453024"/>
                <a:ext cx="6416609" cy="549403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326"/>
                  </a:lnSpc>
                  <a:spcBef>
                    <a:spcPct val="0"/>
                  </a:spcBef>
                </a:pPr>
                <a:r>
                  <a:rPr 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K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ẾT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 LU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ẬN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 V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À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 H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ƯỚN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G PH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Á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T TRI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ỂN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4" name="Oval 3"/>
            <p:cNvSpPr/>
            <p:nvPr/>
          </p:nvSpPr>
          <p:spPr>
            <a:xfrm>
              <a:off x="389374" y="1277284"/>
              <a:ext cx="7729946" cy="772994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584" name="TextBox 2"/>
            <p:cNvSpPr txBox="1"/>
            <p:nvPr/>
          </p:nvSpPr>
          <p:spPr>
            <a:xfrm>
              <a:off x="418749" y="3523770"/>
              <a:ext cx="7681341" cy="31073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1" dirty="0">
                  <a:latin typeface="Sansita Bold" panose="020B0604020202020204" charset="0"/>
                </a:rPr>
                <a:t>NỘI DUNG </a:t>
              </a:r>
            </a:p>
            <a:p>
              <a:pPr algn="ctr">
                <a:lnSpc>
                  <a:spcPts val="12880"/>
                </a:lnSpc>
              </a:pPr>
              <a:r>
                <a:rPr lang="en-US" sz="9200" b="1" dirty="0">
                  <a:latin typeface="Sansita Bold" panose="020B0604020202020204" charset="0"/>
                </a:rPr>
                <a:t>CHÍNH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Freeform 2"/>
          <p:cNvSpPr/>
          <p:nvPr/>
        </p:nvSpPr>
        <p:spPr>
          <a:xfrm>
            <a:off x="14173200" y="32990"/>
            <a:ext cx="3924300" cy="3815110"/>
          </a:xfrm>
          <a:custGeom>
            <a:avLst/>
            <a:gdLst/>
            <a:ahLst/>
            <a:cxnLst/>
            <a:rect l="l" t="t" r="r" b="b"/>
            <a:pathLst>
              <a:path w="7920990" h="8229600">
                <a:moveTo>
                  <a:pt x="0" y="0"/>
                </a:moveTo>
                <a:lnTo>
                  <a:pt x="7920990" y="0"/>
                </a:lnTo>
                <a:lnTo>
                  <a:pt x="7920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4"/>
          <p:cNvGrpSpPr/>
          <p:nvPr/>
        </p:nvGrpSpPr>
        <p:grpSpPr>
          <a:xfrm>
            <a:off x="556272" y="40610"/>
            <a:ext cx="10815676" cy="2728933"/>
            <a:chOff x="556272" y="40610"/>
            <a:chExt cx="10815676" cy="2728933"/>
          </a:xfrm>
        </p:grpSpPr>
        <p:grpSp>
          <p:nvGrpSpPr>
            <p:cNvPr id="10" name="Group 9"/>
            <p:cNvGrpSpPr/>
            <p:nvPr/>
          </p:nvGrpSpPr>
          <p:grpSpPr>
            <a:xfrm>
              <a:off x="1475369" y="1087397"/>
              <a:ext cx="678118" cy="1075987"/>
              <a:chOff x="704347" y="1112161"/>
              <a:chExt cx="1171427" cy="2056496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762000" y="1112161"/>
                <a:ext cx="0" cy="1973939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04347" y="3168657"/>
                <a:ext cx="1171427" cy="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556272" y="495300"/>
              <a:ext cx="1908967" cy="655321"/>
              <a:chOff x="581144" y="373379"/>
              <a:chExt cx="1908967" cy="655321"/>
            </a:xfrm>
          </p:grpSpPr>
          <p:grpSp>
            <p:nvGrpSpPr>
              <p:cNvPr id="40" name="Group 16"/>
              <p:cNvGrpSpPr/>
              <p:nvPr/>
            </p:nvGrpSpPr>
            <p:grpSpPr>
              <a:xfrm>
                <a:off x="592910" y="373379"/>
                <a:ext cx="1897201" cy="616861"/>
                <a:chOff x="1137552" y="1165447"/>
                <a:chExt cx="1897201" cy="616861"/>
              </a:xfrm>
            </p:grpSpPr>
            <p:grpSp>
              <p:nvGrpSpPr>
                <p:cNvPr id="41" name="Group 3"/>
                <p:cNvGrpSpPr/>
                <p:nvPr/>
              </p:nvGrpSpPr>
              <p:grpSpPr>
                <a:xfrm>
                  <a:off x="1137552" y="1165447"/>
                  <a:ext cx="1310612" cy="616861"/>
                  <a:chOff x="0" y="0"/>
                  <a:chExt cx="225406" cy="106091"/>
                </a:xfrm>
              </p:grpSpPr>
              <p:sp>
                <p:nvSpPr>
                  <p:cNvPr id="1048606" name="Freeform 4"/>
                  <p:cNvSpPr/>
                  <p:nvPr/>
                </p:nvSpPr>
                <p:spPr>
                  <a:xfrm>
                    <a:off x="0" y="0"/>
                    <a:ext cx="225406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406" h="106091">
                        <a:moveTo>
                          <a:pt x="0" y="0"/>
                        </a:moveTo>
                        <a:lnTo>
                          <a:pt x="225406" y="0"/>
                        </a:lnTo>
                        <a:lnTo>
                          <a:pt x="225406" y="106091"/>
                        </a:lnTo>
                        <a:lnTo>
                          <a:pt x="0" y="106091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1048607" name="TextBox 5"/>
                  <p:cNvSpPr txBox="1"/>
                  <p:nvPr/>
                </p:nvSpPr>
                <p:spPr>
                  <a:xfrm>
                    <a:off x="0" y="-57150"/>
                    <a:ext cx="225406" cy="163241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42" name="Group 6"/>
                <p:cNvGrpSpPr/>
                <p:nvPr/>
              </p:nvGrpSpPr>
              <p:grpSpPr>
                <a:xfrm>
                  <a:off x="1861576" y="1165447"/>
                  <a:ext cx="1173177" cy="616861"/>
                  <a:chOff x="0" y="0"/>
                  <a:chExt cx="201769" cy="106091"/>
                </a:xfrm>
              </p:grpSpPr>
              <p:sp>
                <p:nvSpPr>
                  <p:cNvPr id="1048608" name="Freeform 7"/>
                  <p:cNvSpPr/>
                  <p:nvPr/>
                </p:nvSpPr>
                <p:spPr>
                  <a:xfrm>
                    <a:off x="0" y="0"/>
                    <a:ext cx="201769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69" h="106091">
                        <a:moveTo>
                          <a:pt x="100884" y="0"/>
                        </a:moveTo>
                        <a:lnTo>
                          <a:pt x="201769" y="106091"/>
                        </a:lnTo>
                        <a:lnTo>
                          <a:pt x="0" y="106091"/>
                        </a:lnTo>
                        <a:lnTo>
                          <a:pt x="100884" y="0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1048609" name="TextBox 8"/>
                  <p:cNvSpPr txBox="1"/>
                  <p:nvPr/>
                </p:nvSpPr>
                <p:spPr>
                  <a:xfrm>
                    <a:off x="31526" y="-7893"/>
                    <a:ext cx="138716" cy="106407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</p:grpSp>
          <p:sp>
            <p:nvSpPr>
              <p:cNvPr id="1048611" name="TextBox 10"/>
              <p:cNvSpPr txBox="1"/>
              <p:nvPr/>
            </p:nvSpPr>
            <p:spPr>
              <a:xfrm>
                <a:off x="581144" y="373379"/>
                <a:ext cx="1528316" cy="6553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60"/>
                  </a:lnSpc>
                </a:pPr>
                <a:r>
                  <a:rPr lang="en-US" sz="5160" dirty="0">
                    <a:solidFill>
                      <a:srgbClr val="FFFFFF"/>
                    </a:solidFill>
                    <a:latin typeface="Sigmar One"/>
                  </a:rPr>
                  <a:t>1</a:t>
                </a:r>
              </a:p>
            </p:txBody>
          </p:sp>
        </p:grpSp>
        <p:sp>
          <p:nvSpPr>
            <p:cNvPr id="1048612" name="TextBox 11"/>
            <p:cNvSpPr txBox="1"/>
            <p:nvPr/>
          </p:nvSpPr>
          <p:spPr>
            <a:xfrm>
              <a:off x="2717923" y="40610"/>
              <a:ext cx="8654025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199"/>
                </a:lnSpc>
              </a:pP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TỔNG </a:t>
              </a:r>
              <a:r>
                <a:rPr lang="en-US" sz="7200" b="1" dirty="0" smtClean="0">
                  <a:solidFill>
                    <a:srgbClr val="DF4D17"/>
                  </a:solidFill>
                  <a:latin typeface="Sansita Bold" panose="020B0604020202020204" charset="0"/>
                </a:rPr>
                <a:t>QUAN ĐỀ </a:t>
              </a: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TÀI </a:t>
              </a:r>
            </a:p>
          </p:txBody>
        </p:sp>
        <p:grpSp>
          <p:nvGrpSpPr>
            <p:cNvPr id="19" name="Group 10"/>
            <p:cNvGrpSpPr/>
            <p:nvPr/>
          </p:nvGrpSpPr>
          <p:grpSpPr>
            <a:xfrm>
              <a:off x="2095474" y="1387238"/>
              <a:ext cx="5753126" cy="1382305"/>
              <a:chOff x="1028700" y="884039"/>
              <a:chExt cx="5753126" cy="1382305"/>
            </a:xfrm>
          </p:grpSpPr>
          <p:grpSp>
            <p:nvGrpSpPr>
              <p:cNvPr id="20" name="Group 2"/>
              <p:cNvGrpSpPr/>
              <p:nvPr/>
            </p:nvGrpSpPr>
            <p:grpSpPr>
              <a:xfrm>
                <a:off x="1028700" y="884039"/>
                <a:ext cx="236861" cy="1382305"/>
                <a:chOff x="0" y="-38100"/>
                <a:chExt cx="62383" cy="364064"/>
              </a:xfrm>
            </p:grpSpPr>
            <p:sp>
              <p:nvSpPr>
                <p:cNvPr id="22" name="Freeform 3"/>
                <p:cNvSpPr/>
                <p:nvPr/>
              </p:nvSpPr>
              <p:spPr>
                <a:xfrm>
                  <a:off x="0" y="0"/>
                  <a:ext cx="62383" cy="32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51" h="325964">
                      <a:moveTo>
                        <a:pt x="0" y="0"/>
                      </a:moveTo>
                      <a:lnTo>
                        <a:pt x="57851" y="0"/>
                      </a:lnTo>
                      <a:lnTo>
                        <a:pt x="57851" y="325964"/>
                      </a:lnTo>
                      <a:lnTo>
                        <a:pt x="0" y="325964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23" name="TextBox 4"/>
                <p:cNvSpPr txBox="1"/>
                <p:nvPr/>
              </p:nvSpPr>
              <p:spPr>
                <a:xfrm>
                  <a:off x="0" y="-38100"/>
                  <a:ext cx="57851" cy="3640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1" name="TextBox 8"/>
              <p:cNvSpPr txBox="1"/>
              <p:nvPr/>
            </p:nvSpPr>
            <p:spPr>
              <a:xfrm>
                <a:off x="1138527" y="1288449"/>
                <a:ext cx="5643299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Lý do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chọn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đề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tài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143000" y="3449030"/>
            <a:ext cx="15458194" cy="5873046"/>
            <a:chOff x="2717923" y="3036762"/>
            <a:chExt cx="13421717" cy="5130438"/>
          </a:xfrm>
        </p:grpSpPr>
        <p:sp>
          <p:nvSpPr>
            <p:cNvPr id="13" name="Hexagon 12"/>
            <p:cNvSpPr/>
            <p:nvPr/>
          </p:nvSpPr>
          <p:spPr>
            <a:xfrm>
              <a:off x="2717923" y="3036762"/>
              <a:ext cx="3977640" cy="3429000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Du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lịch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đang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triển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thu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hút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0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khách</a:t>
              </a:r>
              <a:r>
                <a:rPr lang="en-US" sz="30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du </a:t>
              </a:r>
              <a:r>
                <a:rPr lang="en-US" sz="30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lịch</a:t>
              </a:r>
              <a:endParaRPr lang="en-US" sz="30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Hexagon 34"/>
            <p:cNvSpPr/>
            <p:nvPr/>
          </p:nvSpPr>
          <p:spPr>
            <a:xfrm>
              <a:off x="5867400" y="4738200"/>
              <a:ext cx="3977640" cy="3429000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Trường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học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Trà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Vinh</a:t>
              </a:r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thu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hút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viên</a:t>
              </a:r>
              <a:endPara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Hexagon 35"/>
            <p:cNvSpPr/>
            <p:nvPr/>
          </p:nvSpPr>
          <p:spPr>
            <a:xfrm>
              <a:off x="9016877" y="3036762"/>
              <a:ext cx="3977640" cy="3429000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Thông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tin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về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đặc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sản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rời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rạc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không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nhất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quán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lỗi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thời</a:t>
              </a:r>
              <a:endPara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Hexagon 36"/>
            <p:cNvSpPr/>
            <p:nvPr/>
          </p:nvSpPr>
          <p:spPr>
            <a:xfrm>
              <a:off x="12162000" y="4732757"/>
              <a:ext cx="3977640" cy="3429000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CSDL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hướng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đến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cung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cấp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thông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tin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về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đặc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sản</a:t>
              </a:r>
              <a:endPara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95600" y="2933700"/>
            <a:ext cx="13829591" cy="7240966"/>
            <a:chOff x="1943080" y="2266344"/>
            <a:chExt cx="13829591" cy="7240966"/>
          </a:xfrm>
        </p:grpSpPr>
        <p:grpSp>
          <p:nvGrpSpPr>
            <p:cNvPr id="50" name="Group 29"/>
            <p:cNvGrpSpPr/>
            <p:nvPr/>
          </p:nvGrpSpPr>
          <p:grpSpPr>
            <a:xfrm>
              <a:off x="2469562" y="2266344"/>
              <a:ext cx="13303109" cy="1829583"/>
              <a:chOff x="2469562" y="2266344"/>
              <a:chExt cx="13303109" cy="1829583"/>
            </a:xfrm>
          </p:grpSpPr>
          <p:grpSp>
            <p:nvGrpSpPr>
              <p:cNvPr id="51" name="Group 6"/>
              <p:cNvGrpSpPr/>
              <p:nvPr/>
            </p:nvGrpSpPr>
            <p:grpSpPr>
              <a:xfrm rot="-2133417">
                <a:off x="2644526" y="3146099"/>
                <a:ext cx="1085517" cy="949828"/>
                <a:chOff x="0" y="0"/>
                <a:chExt cx="812800" cy="711200"/>
              </a:xfrm>
            </p:grpSpPr>
            <p:sp>
              <p:nvSpPr>
                <p:cNvPr id="1048637" name="Freeform 7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48638" name="TextBox 8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048639" name="AutoShape 9"/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grpSp>
          <p:nvGrpSpPr>
            <p:cNvPr id="52" name="Group 30"/>
            <p:cNvGrpSpPr/>
            <p:nvPr/>
          </p:nvGrpSpPr>
          <p:grpSpPr>
            <a:xfrm>
              <a:off x="2469562" y="4023117"/>
              <a:ext cx="13303109" cy="1829584"/>
              <a:chOff x="2469562" y="4023117"/>
              <a:chExt cx="13303109" cy="1829584"/>
            </a:xfrm>
          </p:grpSpPr>
          <p:grpSp>
            <p:nvGrpSpPr>
              <p:cNvPr id="53" name="Group 10"/>
              <p:cNvGrpSpPr/>
              <p:nvPr/>
            </p:nvGrpSpPr>
            <p:grpSpPr>
              <a:xfrm rot="-2133417">
                <a:off x="2644526" y="4902873"/>
                <a:ext cx="1085517" cy="949828"/>
                <a:chOff x="0" y="0"/>
                <a:chExt cx="812800" cy="711200"/>
              </a:xfrm>
            </p:grpSpPr>
            <p:sp>
              <p:nvSpPr>
                <p:cNvPr id="1048640" name="Freeform 11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</p:sp>
            <p:sp>
              <p:nvSpPr>
                <p:cNvPr id="1048641" name="TextBox 12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048642" name="AutoShape 13"/>
              <p:cNvSpPr/>
              <p:nvPr/>
            </p:nvSpPr>
            <p:spPr>
              <a:xfrm>
                <a:off x="2469562" y="4023117"/>
                <a:ext cx="13303109" cy="1305376"/>
              </a:xfrm>
              <a:prstGeom prst="rect">
                <a:avLst/>
              </a:prstGeom>
              <a:solidFill>
                <a:srgbClr val="047E94"/>
              </a:solidFill>
            </p:spPr>
          </p:sp>
        </p:grpSp>
        <p:grpSp>
          <p:nvGrpSpPr>
            <p:cNvPr id="54" name="Group 31"/>
            <p:cNvGrpSpPr/>
            <p:nvPr/>
          </p:nvGrpSpPr>
          <p:grpSpPr>
            <a:xfrm>
              <a:off x="2469562" y="5801129"/>
              <a:ext cx="13303109" cy="1829583"/>
              <a:chOff x="2469562" y="5801129"/>
              <a:chExt cx="13303109" cy="1829583"/>
            </a:xfrm>
          </p:grpSpPr>
          <p:grpSp>
            <p:nvGrpSpPr>
              <p:cNvPr id="55" name="Group 14"/>
              <p:cNvGrpSpPr/>
              <p:nvPr/>
            </p:nvGrpSpPr>
            <p:grpSpPr>
              <a:xfrm rot="-2133417">
                <a:off x="2644526" y="6680884"/>
                <a:ext cx="1085517" cy="949828"/>
                <a:chOff x="0" y="0"/>
                <a:chExt cx="812800" cy="711200"/>
              </a:xfrm>
            </p:grpSpPr>
            <p:sp>
              <p:nvSpPr>
                <p:cNvPr id="1048643" name="Freeform 15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48644" name="TextBox 16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048645" name="AutoShape 17"/>
              <p:cNvSpPr/>
              <p:nvPr/>
            </p:nvSpPr>
            <p:spPr>
              <a:xfrm>
                <a:off x="2469562" y="5801129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grpSp>
          <p:nvGrpSpPr>
            <p:cNvPr id="56" name="Group 32"/>
            <p:cNvGrpSpPr/>
            <p:nvPr/>
          </p:nvGrpSpPr>
          <p:grpSpPr>
            <a:xfrm>
              <a:off x="2469562" y="7677727"/>
              <a:ext cx="13303109" cy="1829583"/>
              <a:chOff x="2469562" y="7677727"/>
              <a:chExt cx="13303109" cy="1829583"/>
            </a:xfrm>
          </p:grpSpPr>
          <p:grpSp>
            <p:nvGrpSpPr>
              <p:cNvPr id="57" name="Group 18"/>
              <p:cNvGrpSpPr/>
              <p:nvPr/>
            </p:nvGrpSpPr>
            <p:grpSpPr>
              <a:xfrm rot="-2133417">
                <a:off x="2644526" y="8557482"/>
                <a:ext cx="1085517" cy="949828"/>
                <a:chOff x="0" y="0"/>
                <a:chExt cx="812800" cy="711200"/>
              </a:xfrm>
            </p:grpSpPr>
            <p:sp>
              <p:nvSpPr>
                <p:cNvPr id="1048646" name="Freeform 19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</p:sp>
            <p:sp>
              <p:nvSpPr>
                <p:cNvPr id="1048647" name="TextBox 20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048648" name="AutoShape 21"/>
              <p:cNvSpPr/>
              <p:nvPr/>
            </p:nvSpPr>
            <p:spPr>
              <a:xfrm>
                <a:off x="2469562" y="7677727"/>
                <a:ext cx="13303109" cy="1305376"/>
              </a:xfrm>
              <a:prstGeom prst="rect">
                <a:avLst/>
              </a:prstGeom>
              <a:solidFill>
                <a:srgbClr val="047E94"/>
              </a:solidFill>
            </p:spPr>
          </p:sp>
        </p:grpSp>
        <p:sp>
          <p:nvSpPr>
            <p:cNvPr id="1048649" name="TextBox 22"/>
            <p:cNvSpPr txBox="1"/>
            <p:nvPr/>
          </p:nvSpPr>
          <p:spPr>
            <a:xfrm>
              <a:off x="3659766" y="2596098"/>
              <a:ext cx="11807131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Nghiên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cứu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các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bài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viết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,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bài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báo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về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các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đặc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sản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của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tỉnh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Trà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Vinh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650" name="TextBox 23"/>
            <p:cNvSpPr txBox="1"/>
            <p:nvPr/>
          </p:nvSpPr>
          <p:spPr>
            <a:xfrm>
              <a:off x="1943080" y="2399694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1</a:t>
              </a:r>
            </a:p>
          </p:txBody>
        </p:sp>
        <p:sp>
          <p:nvSpPr>
            <p:cNvPr id="1048651" name="TextBox 24"/>
            <p:cNvSpPr txBox="1"/>
            <p:nvPr/>
          </p:nvSpPr>
          <p:spPr>
            <a:xfrm>
              <a:off x="1943080" y="4156467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2</a:t>
              </a:r>
            </a:p>
          </p:txBody>
        </p:sp>
        <p:sp>
          <p:nvSpPr>
            <p:cNvPr id="1048652" name="TextBox 25"/>
            <p:cNvSpPr txBox="1"/>
            <p:nvPr/>
          </p:nvSpPr>
          <p:spPr>
            <a:xfrm>
              <a:off x="1943080" y="5934479"/>
              <a:ext cx="2172391" cy="931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3</a:t>
              </a:r>
            </a:p>
          </p:txBody>
        </p:sp>
        <p:sp>
          <p:nvSpPr>
            <p:cNvPr id="1048653" name="TextBox 26"/>
            <p:cNvSpPr txBox="1"/>
            <p:nvPr/>
          </p:nvSpPr>
          <p:spPr>
            <a:xfrm>
              <a:off x="1943080" y="7811077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4</a:t>
              </a:r>
            </a:p>
          </p:txBody>
        </p:sp>
        <p:sp>
          <p:nvSpPr>
            <p:cNvPr id="1048654" name="TextBox 27"/>
            <p:cNvSpPr txBox="1"/>
            <p:nvPr/>
          </p:nvSpPr>
          <p:spPr>
            <a:xfrm>
              <a:off x="3659766" y="7747705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Cài đặt cơ sở dữ liệu dựa trên mô hình cơ sở dữ liệu đã thiết kế trước đó và kiểm thử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655" name="TextBox 28"/>
            <p:cNvSpPr txBox="1"/>
            <p:nvPr/>
          </p:nvSpPr>
          <p:spPr>
            <a:xfrm>
              <a:off x="3659766" y="5928568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Thiết kế mô hình cơ sở dữ liệu dựa trên cơ sở phân tích các bài viết, bài báo thu thập được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656" name="TextBox 29"/>
            <p:cNvSpPr txBox="1"/>
            <p:nvPr/>
          </p:nvSpPr>
          <p:spPr>
            <a:xfrm>
              <a:off x="3659766" y="4303723"/>
              <a:ext cx="11807131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Nghiên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cứu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các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tài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liệu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liên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quan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về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NoSQL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9600" y="14748"/>
            <a:ext cx="10815676" cy="2728933"/>
            <a:chOff x="556272" y="40610"/>
            <a:chExt cx="10815676" cy="2728933"/>
          </a:xfrm>
        </p:grpSpPr>
        <p:grpSp>
          <p:nvGrpSpPr>
            <p:cNvPr id="36" name="Group 35"/>
            <p:cNvGrpSpPr/>
            <p:nvPr/>
          </p:nvGrpSpPr>
          <p:grpSpPr>
            <a:xfrm>
              <a:off x="1475369" y="1087397"/>
              <a:ext cx="678118" cy="1032792"/>
              <a:chOff x="704347" y="1112161"/>
              <a:chExt cx="1171427" cy="197393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762000" y="1112161"/>
                <a:ext cx="0" cy="1973939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704347" y="3086100"/>
                <a:ext cx="1171427" cy="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556272" y="495300"/>
              <a:ext cx="1908967" cy="655321"/>
              <a:chOff x="581144" y="373379"/>
              <a:chExt cx="1908967" cy="655321"/>
            </a:xfrm>
          </p:grpSpPr>
          <p:grpSp>
            <p:nvGrpSpPr>
              <p:cNvPr id="44" name="Group 16"/>
              <p:cNvGrpSpPr/>
              <p:nvPr/>
            </p:nvGrpSpPr>
            <p:grpSpPr>
              <a:xfrm>
                <a:off x="592910" y="373379"/>
                <a:ext cx="1897201" cy="616861"/>
                <a:chOff x="1137552" y="1165447"/>
                <a:chExt cx="1897201" cy="616861"/>
              </a:xfrm>
            </p:grpSpPr>
            <p:grpSp>
              <p:nvGrpSpPr>
                <p:cNvPr id="46" name="Group 3"/>
                <p:cNvGrpSpPr/>
                <p:nvPr/>
              </p:nvGrpSpPr>
              <p:grpSpPr>
                <a:xfrm>
                  <a:off x="1137552" y="1165447"/>
                  <a:ext cx="1310612" cy="616861"/>
                  <a:chOff x="0" y="0"/>
                  <a:chExt cx="225406" cy="106091"/>
                </a:xfrm>
              </p:grpSpPr>
              <p:sp>
                <p:nvSpPr>
                  <p:cNvPr id="60" name="Freeform 4"/>
                  <p:cNvSpPr/>
                  <p:nvPr/>
                </p:nvSpPr>
                <p:spPr>
                  <a:xfrm>
                    <a:off x="0" y="0"/>
                    <a:ext cx="225406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406" h="106091">
                        <a:moveTo>
                          <a:pt x="0" y="0"/>
                        </a:moveTo>
                        <a:lnTo>
                          <a:pt x="225406" y="0"/>
                        </a:lnTo>
                        <a:lnTo>
                          <a:pt x="225406" y="106091"/>
                        </a:lnTo>
                        <a:lnTo>
                          <a:pt x="0" y="106091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61" name="TextBox 5"/>
                  <p:cNvSpPr txBox="1"/>
                  <p:nvPr/>
                </p:nvSpPr>
                <p:spPr>
                  <a:xfrm>
                    <a:off x="0" y="-57150"/>
                    <a:ext cx="225406" cy="163241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47" name="Group 6"/>
                <p:cNvGrpSpPr/>
                <p:nvPr/>
              </p:nvGrpSpPr>
              <p:grpSpPr>
                <a:xfrm>
                  <a:off x="1861576" y="1165447"/>
                  <a:ext cx="1173177" cy="616861"/>
                  <a:chOff x="0" y="0"/>
                  <a:chExt cx="201769" cy="106091"/>
                </a:xfrm>
              </p:grpSpPr>
              <p:sp>
                <p:nvSpPr>
                  <p:cNvPr id="58" name="Freeform 7"/>
                  <p:cNvSpPr/>
                  <p:nvPr/>
                </p:nvSpPr>
                <p:spPr>
                  <a:xfrm>
                    <a:off x="0" y="0"/>
                    <a:ext cx="201769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69" h="106091">
                        <a:moveTo>
                          <a:pt x="100884" y="0"/>
                        </a:moveTo>
                        <a:lnTo>
                          <a:pt x="201769" y="106091"/>
                        </a:lnTo>
                        <a:lnTo>
                          <a:pt x="0" y="106091"/>
                        </a:lnTo>
                        <a:lnTo>
                          <a:pt x="100884" y="0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59" name="TextBox 8"/>
                  <p:cNvSpPr txBox="1"/>
                  <p:nvPr/>
                </p:nvSpPr>
                <p:spPr>
                  <a:xfrm>
                    <a:off x="31526" y="-7893"/>
                    <a:ext cx="138716" cy="106407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</p:grpSp>
          <p:sp>
            <p:nvSpPr>
              <p:cNvPr id="45" name="TextBox 10"/>
              <p:cNvSpPr txBox="1"/>
              <p:nvPr/>
            </p:nvSpPr>
            <p:spPr>
              <a:xfrm>
                <a:off x="581144" y="373379"/>
                <a:ext cx="1528316" cy="6553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60"/>
                  </a:lnSpc>
                </a:pPr>
                <a:r>
                  <a:rPr lang="en-US" sz="5160" dirty="0">
                    <a:solidFill>
                      <a:srgbClr val="FFFFFF"/>
                    </a:solidFill>
                    <a:latin typeface="Sigmar One"/>
                  </a:rPr>
                  <a:t>1</a:t>
                </a:r>
              </a:p>
            </p:txBody>
          </p:sp>
        </p:grpSp>
        <p:sp>
          <p:nvSpPr>
            <p:cNvPr id="38" name="TextBox 11"/>
            <p:cNvSpPr txBox="1"/>
            <p:nvPr/>
          </p:nvSpPr>
          <p:spPr>
            <a:xfrm>
              <a:off x="2717923" y="40610"/>
              <a:ext cx="8654025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199"/>
                </a:lnSpc>
              </a:pP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TỔNG </a:t>
              </a:r>
              <a:r>
                <a:rPr lang="en-US" sz="7200" b="1" dirty="0" smtClean="0">
                  <a:solidFill>
                    <a:srgbClr val="DF4D17"/>
                  </a:solidFill>
                  <a:latin typeface="Sansita Bold" panose="020B0604020202020204" charset="0"/>
                </a:rPr>
                <a:t>QUAN ĐỀ </a:t>
              </a: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TÀI </a:t>
              </a:r>
            </a:p>
          </p:txBody>
        </p:sp>
        <p:grpSp>
          <p:nvGrpSpPr>
            <p:cNvPr id="39" name="Group 10"/>
            <p:cNvGrpSpPr/>
            <p:nvPr/>
          </p:nvGrpSpPr>
          <p:grpSpPr>
            <a:xfrm>
              <a:off x="2095474" y="1387238"/>
              <a:ext cx="5318798" cy="1382305"/>
              <a:chOff x="1028700" y="884039"/>
              <a:chExt cx="5318798" cy="1382305"/>
            </a:xfrm>
          </p:grpSpPr>
          <p:grpSp>
            <p:nvGrpSpPr>
              <p:cNvPr id="40" name="Group 2"/>
              <p:cNvGrpSpPr/>
              <p:nvPr/>
            </p:nvGrpSpPr>
            <p:grpSpPr>
              <a:xfrm>
                <a:off x="1028700" y="884039"/>
                <a:ext cx="236861" cy="1382305"/>
                <a:chOff x="0" y="-38100"/>
                <a:chExt cx="62383" cy="364064"/>
              </a:xfrm>
            </p:grpSpPr>
            <p:sp>
              <p:nvSpPr>
                <p:cNvPr id="42" name="Freeform 3"/>
                <p:cNvSpPr/>
                <p:nvPr/>
              </p:nvSpPr>
              <p:spPr>
                <a:xfrm>
                  <a:off x="0" y="0"/>
                  <a:ext cx="62383" cy="32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51" h="325964">
                      <a:moveTo>
                        <a:pt x="0" y="0"/>
                      </a:moveTo>
                      <a:lnTo>
                        <a:pt x="57851" y="0"/>
                      </a:lnTo>
                      <a:lnTo>
                        <a:pt x="57851" y="325964"/>
                      </a:lnTo>
                      <a:lnTo>
                        <a:pt x="0" y="325964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43" name="TextBox 4"/>
                <p:cNvSpPr txBox="1"/>
                <p:nvPr/>
              </p:nvSpPr>
              <p:spPr>
                <a:xfrm>
                  <a:off x="0" y="-38100"/>
                  <a:ext cx="57851" cy="3640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41" name="TextBox 8"/>
              <p:cNvSpPr txBox="1"/>
              <p:nvPr/>
            </p:nvSpPr>
            <p:spPr>
              <a:xfrm>
                <a:off x="1138527" y="1288449"/>
                <a:ext cx="5208971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Mục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tiêu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đề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tài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Freeform 12"/>
          <p:cNvSpPr/>
          <p:nvPr/>
        </p:nvSpPr>
        <p:spPr>
          <a:xfrm>
            <a:off x="14020800" y="-4305300"/>
            <a:ext cx="3737189" cy="3731715"/>
          </a:xfrm>
          <a:custGeom>
            <a:avLst/>
            <a:gdLst/>
            <a:ahLst/>
            <a:cxnLst/>
            <a:rect l="l" t="t" r="r" b="b"/>
            <a:pathLst>
              <a:path w="3737189" h="3731715">
                <a:moveTo>
                  <a:pt x="0" y="0"/>
                </a:moveTo>
                <a:lnTo>
                  <a:pt x="3737190" y="0"/>
                </a:lnTo>
                <a:lnTo>
                  <a:pt x="3737190" y="3731715"/>
                </a:lnTo>
                <a:lnTo>
                  <a:pt x="0" y="373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17"/>
          <p:cNvGrpSpPr/>
          <p:nvPr/>
        </p:nvGrpSpPr>
        <p:grpSpPr>
          <a:xfrm>
            <a:off x="685800" y="114300"/>
            <a:ext cx="10815676" cy="2728933"/>
            <a:chOff x="556272" y="40610"/>
            <a:chExt cx="10815676" cy="2728933"/>
          </a:xfrm>
        </p:grpSpPr>
        <p:grpSp>
          <p:nvGrpSpPr>
            <p:cNvPr id="19" name="Group 18"/>
            <p:cNvGrpSpPr/>
            <p:nvPr/>
          </p:nvGrpSpPr>
          <p:grpSpPr>
            <a:xfrm>
              <a:off x="1475369" y="1087397"/>
              <a:ext cx="678118" cy="1032792"/>
              <a:chOff x="704347" y="1112161"/>
              <a:chExt cx="1171427" cy="1973939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762000" y="1112161"/>
                <a:ext cx="0" cy="1973939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704347" y="3086100"/>
                <a:ext cx="1171427" cy="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556272" y="495300"/>
              <a:ext cx="1908967" cy="655321"/>
              <a:chOff x="581144" y="373379"/>
              <a:chExt cx="1908967" cy="655321"/>
            </a:xfrm>
          </p:grpSpPr>
          <p:grpSp>
            <p:nvGrpSpPr>
              <p:cNvPr id="27" name="Group 16"/>
              <p:cNvGrpSpPr/>
              <p:nvPr/>
            </p:nvGrpSpPr>
            <p:grpSpPr>
              <a:xfrm>
                <a:off x="592910" y="373379"/>
                <a:ext cx="1897201" cy="616861"/>
                <a:chOff x="1137552" y="1165447"/>
                <a:chExt cx="1897201" cy="616861"/>
              </a:xfrm>
            </p:grpSpPr>
            <p:grpSp>
              <p:nvGrpSpPr>
                <p:cNvPr id="29" name="Group 3"/>
                <p:cNvGrpSpPr/>
                <p:nvPr/>
              </p:nvGrpSpPr>
              <p:grpSpPr>
                <a:xfrm>
                  <a:off x="1137552" y="1165447"/>
                  <a:ext cx="1310612" cy="616861"/>
                  <a:chOff x="0" y="0"/>
                  <a:chExt cx="225406" cy="106091"/>
                </a:xfrm>
              </p:grpSpPr>
              <p:sp>
                <p:nvSpPr>
                  <p:cNvPr id="33" name="Freeform 4"/>
                  <p:cNvSpPr/>
                  <p:nvPr/>
                </p:nvSpPr>
                <p:spPr>
                  <a:xfrm>
                    <a:off x="0" y="0"/>
                    <a:ext cx="225406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406" h="106091">
                        <a:moveTo>
                          <a:pt x="0" y="0"/>
                        </a:moveTo>
                        <a:lnTo>
                          <a:pt x="225406" y="0"/>
                        </a:lnTo>
                        <a:lnTo>
                          <a:pt x="225406" y="106091"/>
                        </a:lnTo>
                        <a:lnTo>
                          <a:pt x="0" y="106091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34" name="TextBox 5"/>
                  <p:cNvSpPr txBox="1"/>
                  <p:nvPr/>
                </p:nvSpPr>
                <p:spPr>
                  <a:xfrm>
                    <a:off x="0" y="-57150"/>
                    <a:ext cx="225406" cy="163241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30" name="Group 6"/>
                <p:cNvGrpSpPr/>
                <p:nvPr/>
              </p:nvGrpSpPr>
              <p:grpSpPr>
                <a:xfrm>
                  <a:off x="1861576" y="1165447"/>
                  <a:ext cx="1173177" cy="616861"/>
                  <a:chOff x="0" y="0"/>
                  <a:chExt cx="201769" cy="106091"/>
                </a:xfrm>
              </p:grpSpPr>
              <p:sp>
                <p:nvSpPr>
                  <p:cNvPr id="31" name="Freeform 7"/>
                  <p:cNvSpPr/>
                  <p:nvPr/>
                </p:nvSpPr>
                <p:spPr>
                  <a:xfrm>
                    <a:off x="0" y="0"/>
                    <a:ext cx="201769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69" h="106091">
                        <a:moveTo>
                          <a:pt x="100884" y="0"/>
                        </a:moveTo>
                        <a:lnTo>
                          <a:pt x="201769" y="106091"/>
                        </a:lnTo>
                        <a:lnTo>
                          <a:pt x="0" y="106091"/>
                        </a:lnTo>
                        <a:lnTo>
                          <a:pt x="100884" y="0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32" name="TextBox 8"/>
                  <p:cNvSpPr txBox="1"/>
                  <p:nvPr/>
                </p:nvSpPr>
                <p:spPr>
                  <a:xfrm>
                    <a:off x="31526" y="-7893"/>
                    <a:ext cx="138716" cy="106407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</p:grpSp>
          <p:sp>
            <p:nvSpPr>
              <p:cNvPr id="28" name="TextBox 10"/>
              <p:cNvSpPr txBox="1"/>
              <p:nvPr/>
            </p:nvSpPr>
            <p:spPr>
              <a:xfrm>
                <a:off x="581144" y="373379"/>
                <a:ext cx="1528316" cy="6553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60"/>
                  </a:lnSpc>
                </a:pPr>
                <a:r>
                  <a:rPr lang="en-US" sz="5160" dirty="0">
                    <a:solidFill>
                      <a:srgbClr val="FFFFFF"/>
                    </a:solidFill>
                    <a:latin typeface="Sigmar One"/>
                  </a:rPr>
                  <a:t>1</a:t>
                </a:r>
              </a:p>
            </p:txBody>
          </p:sp>
        </p:grpSp>
        <p:sp>
          <p:nvSpPr>
            <p:cNvPr id="21" name="TextBox 11"/>
            <p:cNvSpPr txBox="1"/>
            <p:nvPr/>
          </p:nvSpPr>
          <p:spPr>
            <a:xfrm>
              <a:off x="2717923" y="40610"/>
              <a:ext cx="8654025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199"/>
                </a:lnSpc>
              </a:pP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TỔNG </a:t>
              </a:r>
              <a:r>
                <a:rPr lang="en-US" sz="7200" b="1" dirty="0" smtClean="0">
                  <a:solidFill>
                    <a:srgbClr val="DF4D17"/>
                  </a:solidFill>
                  <a:latin typeface="Sansita Bold" panose="020B0604020202020204" charset="0"/>
                </a:rPr>
                <a:t>QUAN ĐỀ </a:t>
              </a: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TÀI </a:t>
              </a:r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095474" y="1387238"/>
              <a:ext cx="6240727" cy="1382305"/>
              <a:chOff x="1028700" y="884039"/>
              <a:chExt cx="6240727" cy="1382305"/>
            </a:xfrm>
          </p:grpSpPr>
          <p:grpSp>
            <p:nvGrpSpPr>
              <p:cNvPr id="23" name="Group 2"/>
              <p:cNvGrpSpPr/>
              <p:nvPr/>
            </p:nvGrpSpPr>
            <p:grpSpPr>
              <a:xfrm>
                <a:off x="1028700" y="884039"/>
                <a:ext cx="236861" cy="1382305"/>
                <a:chOff x="0" y="-38100"/>
                <a:chExt cx="62383" cy="364064"/>
              </a:xfrm>
            </p:grpSpPr>
            <p:sp>
              <p:nvSpPr>
                <p:cNvPr id="25" name="Freeform 3"/>
                <p:cNvSpPr/>
                <p:nvPr/>
              </p:nvSpPr>
              <p:spPr>
                <a:xfrm>
                  <a:off x="0" y="0"/>
                  <a:ext cx="62383" cy="32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51" h="325964">
                      <a:moveTo>
                        <a:pt x="0" y="0"/>
                      </a:moveTo>
                      <a:lnTo>
                        <a:pt x="57851" y="0"/>
                      </a:lnTo>
                      <a:lnTo>
                        <a:pt x="57851" y="325964"/>
                      </a:lnTo>
                      <a:lnTo>
                        <a:pt x="0" y="325964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26" name="TextBox 4"/>
                <p:cNvSpPr txBox="1"/>
                <p:nvPr/>
              </p:nvSpPr>
              <p:spPr>
                <a:xfrm>
                  <a:off x="0" y="-38100"/>
                  <a:ext cx="57851" cy="3640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4" name="TextBox 8"/>
              <p:cNvSpPr txBox="1"/>
              <p:nvPr/>
            </p:nvSpPr>
            <p:spPr>
              <a:xfrm>
                <a:off x="1626128" y="1257917"/>
                <a:ext cx="5643299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Nội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dung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nghiên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cứu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3048000" y="2868960"/>
            <a:ext cx="13829591" cy="7240966"/>
            <a:chOff x="1943080" y="2266344"/>
            <a:chExt cx="13829591" cy="7240966"/>
          </a:xfrm>
        </p:grpSpPr>
        <p:grpSp>
          <p:nvGrpSpPr>
            <p:cNvPr id="38" name="Group 29"/>
            <p:cNvGrpSpPr/>
            <p:nvPr/>
          </p:nvGrpSpPr>
          <p:grpSpPr>
            <a:xfrm>
              <a:off x="2469562" y="2266344"/>
              <a:ext cx="13303109" cy="1829583"/>
              <a:chOff x="2469562" y="2266344"/>
              <a:chExt cx="13303109" cy="1829583"/>
            </a:xfrm>
          </p:grpSpPr>
          <p:grpSp>
            <p:nvGrpSpPr>
              <p:cNvPr id="66" name="Group 6"/>
              <p:cNvGrpSpPr/>
              <p:nvPr/>
            </p:nvGrpSpPr>
            <p:grpSpPr>
              <a:xfrm rot="-2133417">
                <a:off x="2644526" y="3146099"/>
                <a:ext cx="1085517" cy="949828"/>
                <a:chOff x="0" y="0"/>
                <a:chExt cx="812800" cy="711200"/>
              </a:xfrm>
            </p:grpSpPr>
            <p:sp>
              <p:nvSpPr>
                <p:cNvPr id="68" name="Freeform 7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69" name="TextBox 8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67" name="AutoShape 9"/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grpSp>
          <p:nvGrpSpPr>
            <p:cNvPr id="39" name="Group 30"/>
            <p:cNvGrpSpPr/>
            <p:nvPr/>
          </p:nvGrpSpPr>
          <p:grpSpPr>
            <a:xfrm>
              <a:off x="2469562" y="4023117"/>
              <a:ext cx="13303109" cy="1829584"/>
              <a:chOff x="2469562" y="4023117"/>
              <a:chExt cx="13303109" cy="1829584"/>
            </a:xfrm>
          </p:grpSpPr>
          <p:grpSp>
            <p:nvGrpSpPr>
              <p:cNvPr id="58" name="Group 10"/>
              <p:cNvGrpSpPr/>
              <p:nvPr/>
            </p:nvGrpSpPr>
            <p:grpSpPr>
              <a:xfrm rot="-2133417">
                <a:off x="2644526" y="4902873"/>
                <a:ext cx="1085517" cy="949828"/>
                <a:chOff x="0" y="0"/>
                <a:chExt cx="812800" cy="711200"/>
              </a:xfrm>
            </p:grpSpPr>
            <p:sp>
              <p:nvSpPr>
                <p:cNvPr id="64" name="Freeform 11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</p:sp>
            <p:sp>
              <p:nvSpPr>
                <p:cNvPr id="65" name="TextBox 12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63" name="AutoShape 13"/>
              <p:cNvSpPr/>
              <p:nvPr/>
            </p:nvSpPr>
            <p:spPr>
              <a:xfrm>
                <a:off x="2469562" y="4023117"/>
                <a:ext cx="13303109" cy="1305376"/>
              </a:xfrm>
              <a:prstGeom prst="rect">
                <a:avLst/>
              </a:prstGeom>
              <a:solidFill>
                <a:srgbClr val="047E94"/>
              </a:solidFill>
            </p:spPr>
          </p:sp>
        </p:grpSp>
        <p:grpSp>
          <p:nvGrpSpPr>
            <p:cNvPr id="40" name="Group 31"/>
            <p:cNvGrpSpPr/>
            <p:nvPr/>
          </p:nvGrpSpPr>
          <p:grpSpPr>
            <a:xfrm>
              <a:off x="2469562" y="5801129"/>
              <a:ext cx="13303109" cy="1829583"/>
              <a:chOff x="2469562" y="5801129"/>
              <a:chExt cx="13303109" cy="1829583"/>
            </a:xfrm>
          </p:grpSpPr>
          <p:grpSp>
            <p:nvGrpSpPr>
              <p:cNvPr id="54" name="Group 14"/>
              <p:cNvGrpSpPr/>
              <p:nvPr/>
            </p:nvGrpSpPr>
            <p:grpSpPr>
              <a:xfrm rot="-2133417">
                <a:off x="2644526" y="6680884"/>
                <a:ext cx="1085517" cy="949828"/>
                <a:chOff x="0" y="0"/>
                <a:chExt cx="812800" cy="711200"/>
              </a:xfrm>
            </p:grpSpPr>
            <p:sp>
              <p:nvSpPr>
                <p:cNvPr id="56" name="Freeform 15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57" name="TextBox 16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55" name="AutoShape 17"/>
              <p:cNvSpPr/>
              <p:nvPr/>
            </p:nvSpPr>
            <p:spPr>
              <a:xfrm>
                <a:off x="2469562" y="5801129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grpSp>
          <p:nvGrpSpPr>
            <p:cNvPr id="41" name="Group 32"/>
            <p:cNvGrpSpPr/>
            <p:nvPr/>
          </p:nvGrpSpPr>
          <p:grpSpPr>
            <a:xfrm>
              <a:off x="2469562" y="7677727"/>
              <a:ext cx="13303109" cy="1829583"/>
              <a:chOff x="2469562" y="7677727"/>
              <a:chExt cx="13303109" cy="1829583"/>
            </a:xfrm>
          </p:grpSpPr>
          <p:grpSp>
            <p:nvGrpSpPr>
              <p:cNvPr id="50" name="Group 18"/>
              <p:cNvGrpSpPr/>
              <p:nvPr/>
            </p:nvGrpSpPr>
            <p:grpSpPr>
              <a:xfrm rot="-2133417">
                <a:off x="2644526" y="8557482"/>
                <a:ext cx="1085517" cy="949828"/>
                <a:chOff x="0" y="0"/>
                <a:chExt cx="812800" cy="711200"/>
              </a:xfrm>
            </p:grpSpPr>
            <p:sp>
              <p:nvSpPr>
                <p:cNvPr id="52" name="Freeform 19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</p:sp>
            <p:sp>
              <p:nvSpPr>
                <p:cNvPr id="53" name="TextBox 20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51" name="AutoShape 21"/>
              <p:cNvSpPr/>
              <p:nvPr/>
            </p:nvSpPr>
            <p:spPr>
              <a:xfrm>
                <a:off x="2469562" y="7677727"/>
                <a:ext cx="13303109" cy="1305376"/>
              </a:xfrm>
              <a:prstGeom prst="rect">
                <a:avLst/>
              </a:prstGeom>
              <a:solidFill>
                <a:srgbClr val="047E94"/>
              </a:solidFill>
            </p:spPr>
          </p:sp>
        </p:grpSp>
        <p:sp>
          <p:nvSpPr>
            <p:cNvPr id="42" name="TextBox 22"/>
            <p:cNvSpPr txBox="1"/>
            <p:nvPr/>
          </p:nvSpPr>
          <p:spPr>
            <a:xfrm>
              <a:off x="3659766" y="2324382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en-US" sz="3014" dirty="0" smtClean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Thu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thập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,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nghiên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cứu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và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phân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tích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các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thông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tin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về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đặc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sản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của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tỉnh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Trà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Vinh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</a:p>
          </p:txBody>
        </p:sp>
        <p:sp>
          <p:nvSpPr>
            <p:cNvPr id="43" name="TextBox 23"/>
            <p:cNvSpPr txBox="1"/>
            <p:nvPr/>
          </p:nvSpPr>
          <p:spPr>
            <a:xfrm>
              <a:off x="1943080" y="2399694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1</a:t>
              </a:r>
            </a:p>
          </p:txBody>
        </p:sp>
        <p:sp>
          <p:nvSpPr>
            <p:cNvPr id="44" name="TextBox 24"/>
            <p:cNvSpPr txBox="1"/>
            <p:nvPr/>
          </p:nvSpPr>
          <p:spPr>
            <a:xfrm>
              <a:off x="1943080" y="4156467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2</a:t>
              </a:r>
            </a:p>
          </p:txBody>
        </p:sp>
        <p:sp>
          <p:nvSpPr>
            <p:cNvPr id="45" name="TextBox 25"/>
            <p:cNvSpPr txBox="1"/>
            <p:nvPr/>
          </p:nvSpPr>
          <p:spPr>
            <a:xfrm>
              <a:off x="1943080" y="5934479"/>
              <a:ext cx="2172391" cy="931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3</a:t>
              </a:r>
            </a:p>
          </p:txBody>
        </p:sp>
        <p:sp>
          <p:nvSpPr>
            <p:cNvPr id="46" name="TextBox 26"/>
            <p:cNvSpPr txBox="1"/>
            <p:nvPr/>
          </p:nvSpPr>
          <p:spPr>
            <a:xfrm>
              <a:off x="1943080" y="7811077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4</a:t>
              </a:r>
            </a:p>
          </p:txBody>
        </p:sp>
        <p:sp>
          <p:nvSpPr>
            <p:cNvPr id="47" name="TextBox 27"/>
            <p:cNvSpPr txBox="1"/>
            <p:nvPr/>
          </p:nvSpPr>
          <p:spPr>
            <a:xfrm>
              <a:off x="3659766" y="7991130"/>
              <a:ext cx="11807131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Xây dựng các truy vấn dữ liệu và kiểm thử.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48" name="TextBox 28"/>
            <p:cNvSpPr txBox="1"/>
            <p:nvPr/>
          </p:nvSpPr>
          <p:spPr>
            <a:xfrm>
              <a:off x="3643633" y="5818502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Cài đặt cơ sở dữ liệu về các đặc sản của tỉnh Trà Vinh vào hệ quản trị cơ sở dữ liệu MongoDB.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49" name="TextBox 29"/>
            <p:cNvSpPr txBox="1"/>
            <p:nvPr/>
          </p:nvSpPr>
          <p:spPr>
            <a:xfrm>
              <a:off x="3665453" y="4126707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</a:t>
              </a:r>
              <a:r>
                <a:rPr lang="en-US" sz="3014" dirty="0" smtClean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</a:t>
              </a:r>
              <a:r>
                <a:rPr lang="vi-VN" sz="3014" dirty="0" smtClean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hiết </a:t>
              </a: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kế mô hình cơ sở dữ liệu NoSQL phù hợp với các dữ liệu về đặc sản đã nghiên cứu và phân tích.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4" name="Group 3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331549" y="2218158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" name="Group 1"/>
              <p:cNvGrpSpPr/>
              <p:nvPr/>
            </p:nvGrpSpPr>
            <p:grpSpPr>
              <a:xfrm>
                <a:off x="417066" y="153918"/>
                <a:ext cx="17857286" cy="1615827"/>
                <a:chOff x="417066" y="153918"/>
                <a:chExt cx="17857286" cy="1615827"/>
              </a:xfrm>
            </p:grpSpPr>
            <p:grpSp>
              <p:nvGrpSpPr>
                <p:cNvPr id="64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65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1048668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1048669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66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1048670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1048671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1048673" name="TextBox 9"/>
                <p:cNvSpPr txBox="1"/>
                <p:nvPr/>
              </p:nvSpPr>
              <p:spPr>
                <a:xfrm>
                  <a:off x="417066" y="718558"/>
                  <a:ext cx="1528316" cy="6553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2</a:t>
                  </a:r>
                </a:p>
              </p:txBody>
            </p:sp>
            <p:sp>
              <p:nvSpPr>
                <p:cNvPr id="1048674" name="TextBox 10"/>
                <p:cNvSpPr txBox="1"/>
                <p:nvPr/>
              </p:nvSpPr>
              <p:spPr>
                <a:xfrm>
                  <a:off x="2571704" y="153918"/>
                  <a:ext cx="15702648" cy="161582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NGHIÊN CỨU, PHÂN </a:t>
                  </a:r>
                  <a:r>
                    <a:rPr lang="en-US" sz="7200" b="1" dirty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TÍCH </a:t>
                  </a: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THIẾT KẾ CSDL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2009667" y="1647533"/>
              <a:ext cx="6829533" cy="1237644"/>
              <a:chOff x="2148802" y="1506037"/>
              <a:chExt cx="6829533" cy="1237644"/>
            </a:xfrm>
          </p:grpSpPr>
          <p:sp>
            <p:nvSpPr>
              <p:cNvPr id="17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8" name="TextBox 8"/>
              <p:cNvSpPr txBox="1"/>
              <p:nvPr/>
            </p:nvSpPr>
            <p:spPr>
              <a:xfrm>
                <a:off x="2258629" y="1765786"/>
                <a:ext cx="67197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Nghiên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cứu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lý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thuyết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5638800" cy="4449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089510"/>
            <a:ext cx="4802122" cy="240506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839200" y="6350255"/>
            <a:ext cx="3124200" cy="2895600"/>
            <a:chOff x="7904692" y="6324600"/>
            <a:chExt cx="3124200" cy="2895600"/>
          </a:xfrm>
        </p:grpSpPr>
        <p:sp>
          <p:nvSpPr>
            <p:cNvPr id="10" name="Rectangle 9"/>
            <p:cNvSpPr/>
            <p:nvPr/>
          </p:nvSpPr>
          <p:spPr>
            <a:xfrm>
              <a:off x="7904692" y="6324600"/>
              <a:ext cx="3124200" cy="289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0557" y="6819900"/>
              <a:ext cx="1912471" cy="19050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0" y="6346519"/>
            <a:ext cx="2903072" cy="29030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extBox 4"/>
          <p:cNvSpPr txBox="1"/>
          <p:nvPr/>
        </p:nvSpPr>
        <p:spPr>
          <a:xfrm>
            <a:off x="-1535852" y="-441139"/>
            <a:ext cx="7491926" cy="792415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45" name="Group 44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46" name="Group 45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417066" y="153918"/>
                <a:ext cx="17857286" cy="1615827"/>
                <a:chOff x="417066" y="153918"/>
                <a:chExt cx="17857286" cy="1615827"/>
              </a:xfrm>
            </p:grpSpPr>
            <p:grpSp>
              <p:nvGrpSpPr>
                <p:cNvPr id="52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55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59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60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56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57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58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53" name="TextBox 9"/>
                <p:cNvSpPr txBox="1"/>
                <p:nvPr/>
              </p:nvSpPr>
              <p:spPr>
                <a:xfrm>
                  <a:off x="417066" y="718558"/>
                  <a:ext cx="1528316" cy="6553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2</a:t>
                  </a:r>
                </a:p>
              </p:txBody>
            </p:sp>
            <p:sp>
              <p:nvSpPr>
                <p:cNvPr id="54" name="TextBox 10"/>
                <p:cNvSpPr txBox="1"/>
                <p:nvPr/>
              </p:nvSpPr>
              <p:spPr>
                <a:xfrm>
                  <a:off x="2571704" y="153918"/>
                  <a:ext cx="15702648" cy="161582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NGHIÊN CỨU, PHÂN </a:t>
                  </a:r>
                  <a:r>
                    <a:rPr lang="en-US" sz="7200" b="1" dirty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TÍCH </a:t>
                  </a: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THIẾT KẾ CSDL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47" name="Group 46"/>
            <p:cNvGrpSpPr/>
            <p:nvPr/>
          </p:nvGrpSpPr>
          <p:grpSpPr>
            <a:xfrm>
              <a:off x="2009667" y="1647533"/>
              <a:ext cx="11477733" cy="1237644"/>
              <a:chOff x="2148802" y="1506037"/>
              <a:chExt cx="11477733" cy="1237644"/>
            </a:xfrm>
          </p:grpSpPr>
          <p:sp>
            <p:nvSpPr>
              <p:cNvPr id="48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49" name="TextBox 8"/>
              <p:cNvSpPr txBox="1"/>
              <p:nvPr/>
            </p:nvSpPr>
            <p:spPr>
              <a:xfrm>
                <a:off x="2258629" y="1765786"/>
                <a:ext cx="113679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Mô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tả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mô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hình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dữ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liệu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Document JSON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43"/>
          <a:stretch/>
        </p:blipFill>
        <p:spPr>
          <a:xfrm>
            <a:off x="5334000" y="2748813"/>
            <a:ext cx="5981020" cy="721012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95" name="Group 94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/>
              <p:cNvGrpSpPr/>
              <p:nvPr/>
            </p:nvGrpSpPr>
            <p:grpSpPr>
              <a:xfrm>
                <a:off x="417066" y="153918"/>
                <a:ext cx="17857286" cy="1615827"/>
                <a:chOff x="417066" y="153918"/>
                <a:chExt cx="17857286" cy="1615827"/>
              </a:xfrm>
            </p:grpSpPr>
            <p:grpSp>
              <p:nvGrpSpPr>
                <p:cNvPr id="101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104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108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109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105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106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107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102" name="TextBox 9"/>
                <p:cNvSpPr txBox="1"/>
                <p:nvPr/>
              </p:nvSpPr>
              <p:spPr>
                <a:xfrm>
                  <a:off x="417066" y="718558"/>
                  <a:ext cx="1528316" cy="6553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2</a:t>
                  </a:r>
                </a:p>
              </p:txBody>
            </p:sp>
            <p:sp>
              <p:nvSpPr>
                <p:cNvPr id="103" name="TextBox 10"/>
                <p:cNvSpPr txBox="1"/>
                <p:nvPr/>
              </p:nvSpPr>
              <p:spPr>
                <a:xfrm>
                  <a:off x="2571704" y="153918"/>
                  <a:ext cx="15702648" cy="161582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NGHIÊN CỨU, PHÂN </a:t>
                  </a:r>
                  <a:r>
                    <a:rPr lang="en-US" sz="7200" b="1" dirty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TÍCH </a:t>
                  </a: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THIẾT KẾ CSDL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96" name="Group 95"/>
            <p:cNvGrpSpPr/>
            <p:nvPr/>
          </p:nvGrpSpPr>
          <p:grpSpPr>
            <a:xfrm>
              <a:off x="2009667" y="1647533"/>
              <a:ext cx="12163533" cy="1237644"/>
              <a:chOff x="2148802" y="1506037"/>
              <a:chExt cx="12163533" cy="1237644"/>
            </a:xfrm>
          </p:grpSpPr>
          <p:sp>
            <p:nvSpPr>
              <p:cNvPr id="97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98" name="TextBox 8"/>
              <p:cNvSpPr txBox="1"/>
              <p:nvPr/>
            </p:nvSpPr>
            <p:spPr>
              <a:xfrm>
                <a:off x="2258629" y="1765786"/>
                <a:ext cx="120537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Thiết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kế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mô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hình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dữ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liệu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Document 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JSON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39" y="2914310"/>
            <a:ext cx="5842090" cy="71818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2938963"/>
            <a:ext cx="4953000" cy="71818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9" name="Group 8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/>
              <p:cNvGrpSpPr/>
              <p:nvPr/>
            </p:nvGrpSpPr>
            <p:grpSpPr>
              <a:xfrm>
                <a:off x="417066" y="153918"/>
                <a:ext cx="17857286" cy="1413849"/>
                <a:chOff x="417066" y="153918"/>
                <a:chExt cx="17857286" cy="1413849"/>
              </a:xfrm>
            </p:grpSpPr>
            <p:grpSp>
              <p:nvGrpSpPr>
                <p:cNvPr id="15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18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22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23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19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20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21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16" name="TextBox 9"/>
                <p:cNvSpPr txBox="1"/>
                <p:nvPr/>
              </p:nvSpPr>
              <p:spPr>
                <a:xfrm>
                  <a:off x="417066" y="718558"/>
                  <a:ext cx="1528316" cy="6986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3</a:t>
                  </a:r>
                </a:p>
              </p:txBody>
            </p:sp>
            <p:sp>
              <p:nvSpPr>
                <p:cNvPr id="17" name="TextBox 10"/>
                <p:cNvSpPr txBox="1"/>
                <p:nvPr/>
              </p:nvSpPr>
              <p:spPr>
                <a:xfrm>
                  <a:off x="2571704" y="153918"/>
                  <a:ext cx="15702648" cy="141384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KẾT QUẢ ĐẠT ĐƯỢC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2009667" y="1647533"/>
              <a:ext cx="7743933" cy="1237644"/>
              <a:chOff x="2148802" y="1506037"/>
              <a:chExt cx="7743933" cy="1237644"/>
            </a:xfrm>
          </p:grpSpPr>
          <p:sp>
            <p:nvSpPr>
              <p:cNvPr id="11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2" name="TextBox 8"/>
              <p:cNvSpPr txBox="1"/>
              <p:nvPr/>
            </p:nvSpPr>
            <p:spPr>
              <a:xfrm>
                <a:off x="2258629" y="1765786"/>
                <a:ext cx="76341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Thêm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dữ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liệu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mẫu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thử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3" y="3105816"/>
            <a:ext cx="7489953" cy="6914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3771900"/>
            <a:ext cx="9372600" cy="525734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562</Words>
  <Application>Microsoft Office PowerPoint</Application>
  <PresentationFormat>Custom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Bahnschrift Condensed</vt:lpstr>
      <vt:lpstr>Arial</vt:lpstr>
      <vt:lpstr>宋体</vt:lpstr>
      <vt:lpstr>Sigmar One</vt:lpstr>
      <vt:lpstr>Sansita Bold</vt:lpstr>
      <vt:lpstr>Sriracha</vt:lpstr>
      <vt:lpstr>Calibri</vt:lpstr>
      <vt:lpstr>Verdana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</dc:title>
  <dc:creator>HP</dc:creator>
  <cp:lastModifiedBy>Duy KHOA</cp:lastModifiedBy>
  <cp:revision>28</cp:revision>
  <dcterms:created xsi:type="dcterms:W3CDTF">2006-08-15T10:00:00Z</dcterms:created>
  <dcterms:modified xsi:type="dcterms:W3CDTF">2024-01-19T08:08:52Z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f3b70ed1404c4cb78b9674c57bbe106a</vt:lpwstr>
  </property>
</Properties>
</file>